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bookmarkIdSeed="3">
  <p:sldMasterIdLst>
    <p:sldMasterId id="2147483957" r:id="rId1"/>
  </p:sldMasterIdLst>
  <p:notesMasterIdLst>
    <p:notesMasterId r:id="rId32"/>
  </p:notesMasterIdLst>
  <p:sldIdLst>
    <p:sldId id="256" r:id="rId2"/>
    <p:sldId id="273" r:id="rId3"/>
    <p:sldId id="274" r:id="rId4"/>
    <p:sldId id="257" r:id="rId5"/>
    <p:sldId id="258" r:id="rId6"/>
    <p:sldId id="275" r:id="rId7"/>
    <p:sldId id="259" r:id="rId8"/>
    <p:sldId id="277" r:id="rId9"/>
    <p:sldId id="278" r:id="rId10"/>
    <p:sldId id="276" r:id="rId11"/>
    <p:sldId id="260" r:id="rId12"/>
    <p:sldId id="279" r:id="rId13"/>
    <p:sldId id="280" r:id="rId14"/>
    <p:sldId id="261" r:id="rId15"/>
    <p:sldId id="263" r:id="rId16"/>
    <p:sldId id="264" r:id="rId17"/>
    <p:sldId id="265" r:id="rId18"/>
    <p:sldId id="266" r:id="rId19"/>
    <p:sldId id="281" r:id="rId20"/>
    <p:sldId id="267" r:id="rId21"/>
    <p:sldId id="268" r:id="rId22"/>
    <p:sldId id="269" r:id="rId23"/>
    <p:sldId id="282" r:id="rId24"/>
    <p:sldId id="283" r:id="rId25"/>
    <p:sldId id="284" r:id="rId26"/>
    <p:sldId id="285" r:id="rId27"/>
    <p:sldId id="270" r:id="rId28"/>
    <p:sldId id="271" r:id="rId29"/>
    <p:sldId id="286" r:id="rId30"/>
    <p:sldId id="272" r:id="rId31"/>
  </p:sldIdLst>
  <p:sldSz cx="18288000" cy="10287000"/>
  <p:notesSz cx="6858000" cy="9144000"/>
  <p:embeddedFontLst>
    <p:embeddedFont>
      <p:font typeface="Arial Rounded MT Bold" panose="020F0704030504030204" pitchFamily="34" charset="0"/>
      <p:regular r:id="rId33"/>
    </p:embeddedFont>
    <p:embeddedFont>
      <p:font typeface="TT Norms" panose="020B0604020202020204" charset="0"/>
      <p:regular r:id="rId34"/>
    </p:embeddedFont>
    <p:embeddedFont>
      <p:font typeface="TT Norms Bold" panose="020B0604020202020204" charset="0"/>
      <p:regular r:id="rId35"/>
    </p:embeddedFont>
    <p:embeddedFont>
      <p:font typeface="TT Norms Bold Italics" panose="020B0604020202020204" charset="0"/>
      <p:regular r:id="rId36"/>
    </p:embeddedFont>
    <p:embeddedFont>
      <p:font typeface="TT Norms Ultra-Bold" panose="020B0604020202020204" charset="0"/>
      <p:regular r:id="rId3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379" autoAdjust="0"/>
  </p:normalViewPr>
  <p:slideViewPr>
    <p:cSldViewPr>
      <p:cViewPr>
        <p:scale>
          <a:sx n="53" d="100"/>
          <a:sy n="53" d="100"/>
        </p:scale>
        <p:origin x="802" y="3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B6462E-B1B2-4BB9-A390-1A6E2D225616}" type="datetimeFigureOut">
              <a:rPr lang="en-IN" smtClean="0"/>
              <a:t>10-12-2024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1F7CE9-BB07-40DF-AE9C-F034C4A445C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28444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E9912A-F5E2-36AD-A1D8-BB4A03CFF1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86000" y="1683545"/>
            <a:ext cx="13716000" cy="3581400"/>
          </a:xfrm>
        </p:spPr>
        <p:txBody>
          <a:bodyPr anchor="b"/>
          <a:lstStyle>
            <a:lvl1pPr algn="ctr">
              <a:defRPr sz="9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28AC5A-4FA8-1258-11D2-936ABD5E7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000" y="5403057"/>
            <a:ext cx="13716000" cy="2483643"/>
          </a:xfrm>
        </p:spPr>
        <p:txBody>
          <a:bodyPr/>
          <a:lstStyle>
            <a:lvl1pPr marL="0" indent="0" algn="ctr">
              <a:buNone/>
              <a:defRPr sz="3600"/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15D64B-2C5F-9AEB-536B-DEC90C2B43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8DDB0C-F974-F0FC-3937-0818740FD6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3254C5-C388-703A-C1B3-2970950F30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6332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1F50B6-F7C9-C1CF-B3CC-010500219F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555022-E59F-AA17-1336-6141DE2338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6572CF-A2F9-6819-A39A-ECEA009D5F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216090-60F7-6C8B-8B39-4357AD6AB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F78BAC-E137-72F9-9A48-270012962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2815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CE2DF11-91DF-3A1F-FFEF-D84A6FCF355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3087350" y="547688"/>
            <a:ext cx="3943350" cy="871775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957D125-6E4D-20D4-6ED6-223096AF05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257300" y="547688"/>
            <a:ext cx="11601450" cy="871775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FDDC44-9C3B-80D6-C9F4-513467D8D2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44E5FB-8C9F-B5FB-98CB-B24803E67F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1F6B5C-35A6-76E6-D4AB-1CAE0BAD5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1153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C316D-B208-5160-063D-B72E5B3863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DF8D4D-F67C-87D5-A6F9-545F65A543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B054DE-B85A-2007-D7C0-B11B4B9CAB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532EE1-1028-3995-C222-13D75E74F6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E386B3-2BF6-2F0C-8387-57FB7D037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6347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40F63F-6E60-59B6-A6D4-C8B7925758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7775" y="2564608"/>
            <a:ext cx="15773400" cy="4279106"/>
          </a:xfrm>
        </p:spPr>
        <p:txBody>
          <a:bodyPr anchor="b"/>
          <a:lstStyle>
            <a:lvl1pPr>
              <a:defRPr sz="9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F42C81-7A11-C47D-5A65-667C8E9D53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47775" y="6884195"/>
            <a:ext cx="15773400" cy="2250281"/>
          </a:xfrm>
        </p:spPr>
        <p:txBody>
          <a:bodyPr/>
          <a:lstStyle>
            <a:lvl1pPr marL="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2A1722-587B-6BCA-8E61-133DD4DF1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5DD1D6-D91C-F369-36A3-11E626FDB8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384025-9162-3F6E-4413-E81FF24762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0584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BB190B-8B0B-C45E-B6BA-19A6CBCC5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DD2132-9705-68FD-E290-DFCF5EA7C2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57300" y="2738438"/>
            <a:ext cx="7772400" cy="65270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E9689C-F259-DB95-BC25-4D813A1C03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58300" y="2738438"/>
            <a:ext cx="7772400" cy="65270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1D0EF9-E5B8-E7E4-3C0A-D29B89CEA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82BA8C-1F43-F26D-EFE1-71DFD65213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323EBB-24B6-4CFD-C0FC-CBCA8A4944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995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82DDE8-6525-1F20-0097-C836638C5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82" y="547688"/>
            <a:ext cx="15773400" cy="198834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1EC920-34F7-B9AC-0118-CC052A7FB7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9683" y="2521745"/>
            <a:ext cx="7736681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8E52EF-EF8E-29EB-4E5E-000886A5D8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59683" y="3757613"/>
            <a:ext cx="7736681" cy="55268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6791F16-2162-4DD4-D013-ADFD88B40D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258300" y="2521745"/>
            <a:ext cx="7774782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74E9E5-0000-F0DF-FC4F-49DB6C0E476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9258300" y="3757613"/>
            <a:ext cx="7774782" cy="55268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02905E9-BA9B-7319-EA9F-1A69883C88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549FE2E-1AAD-F764-2AE8-EAE04AB192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D523005-DAA2-E375-6CC0-F2EF20C0F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2483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B5FF70-5154-936C-7A37-E5D73B505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4ECB932-BF0E-5D92-3EA7-F67A524E58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58A698-3E96-9B4A-9BC4-AA729FB53B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CDAF40-DE6E-6EAB-3243-C70C8D5F3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3119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44107C4-11B1-4CC9-6AD9-B8DE1E244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A2FBCC1-6148-08B9-99C5-8E6B0B368F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306EC7-3B9F-788C-DD4F-B9AB9F132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6605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09446-EA54-EA10-483D-59D5AA83DF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24CD3B-79F2-B94F-A38A-18BE38BB5B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4782" y="1481138"/>
            <a:ext cx="9258300" cy="7310438"/>
          </a:xfrm>
        </p:spPr>
        <p:txBody>
          <a:bodyPr/>
          <a:lstStyle>
            <a:lvl1pPr>
              <a:defRPr sz="4800"/>
            </a:lvl1pPr>
            <a:lvl2pPr>
              <a:defRPr sz="4200"/>
            </a:lvl2pPr>
            <a:lvl3pPr>
              <a:defRPr sz="3600"/>
            </a:lvl3pPr>
            <a:lvl4pPr>
              <a:defRPr sz="3000"/>
            </a:lvl4pPr>
            <a:lvl5pPr>
              <a:defRPr sz="3000"/>
            </a:lvl5pPr>
            <a:lvl6pPr>
              <a:defRPr sz="3000"/>
            </a:lvl6pPr>
            <a:lvl7pPr>
              <a:defRPr sz="3000"/>
            </a:lvl7pPr>
            <a:lvl8pPr>
              <a:defRPr sz="3000"/>
            </a:lvl8pPr>
            <a:lvl9pPr>
              <a:defRPr sz="3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F1A770-6788-F277-B2FE-9D1B58FB84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F244F7-82F3-7127-FFD7-DDA96E616C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88A0C1-E0BA-D7C8-A001-B6B9BD6629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074A66-CB6F-0BC7-1295-68C6B530F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1479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CE951D-A546-8462-7607-9D8BFB194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D9E38BB-C2DF-4C73-9EFA-5C6E07423F8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774782" y="1481138"/>
            <a:ext cx="9258300" cy="7310438"/>
          </a:xfrm>
        </p:spPr>
        <p:txBody>
          <a:bodyPr/>
          <a:lstStyle>
            <a:lvl1pPr marL="0" indent="0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7EB06E-3E31-3583-0472-94533597AC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22FF9D-D5E1-BC3D-EF42-0F6CA168AE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7C7171-FDCC-1A94-95E8-6A87F50348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54759D-E44C-24B2-72B3-D5D15FC39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417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89BC071-71E7-E9B5-D1C9-33019C3915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83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D275EF-4C73-0414-92B2-BA0F080FAA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7300" y="2738438"/>
            <a:ext cx="15773400" cy="65270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6D6F9B-6D9F-23CD-0A3B-19A5C4F7DD2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78684E-BEC4-1B29-6B41-8918F419D8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ABE671-9BB4-5352-C8BB-F9CFC81E43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3497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8" r:id="rId1"/>
    <p:sldLayoutId id="2147483959" r:id="rId2"/>
    <p:sldLayoutId id="2147483960" r:id="rId3"/>
    <p:sldLayoutId id="2147483961" r:id="rId4"/>
    <p:sldLayoutId id="2147483962" r:id="rId5"/>
    <p:sldLayoutId id="2147483963" r:id="rId6"/>
    <p:sldLayoutId id="2147483964" r:id="rId7"/>
    <p:sldLayoutId id="2147483965" r:id="rId8"/>
    <p:sldLayoutId id="2147483966" r:id="rId9"/>
    <p:sldLayoutId id="2147483967" r:id="rId10"/>
    <p:sldLayoutId id="2147483968" r:id="rId11"/>
  </p:sldLayoutIdLst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hyperlink" Target="https://docs.ray.io/en/latest/train/train.html" TargetMode="External"/><Relationship Id="rId7" Type="http://schemas.openxmlformats.org/officeDocument/2006/relationships/image" Target="../media/image13.png"/><Relationship Id="rId2" Type="http://schemas.openxmlformats.org/officeDocument/2006/relationships/hyperlink" Target="https://docs.ray.io/en/latest/data/data.html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docs.ray.io/en/latest/rllib/index.html" TargetMode="External"/><Relationship Id="rId5" Type="http://schemas.openxmlformats.org/officeDocument/2006/relationships/hyperlink" Target="https://docs.ray.io/en/latest/serve/index.html" TargetMode="External"/><Relationship Id="rId4" Type="http://schemas.openxmlformats.org/officeDocument/2006/relationships/hyperlink" Target="https://docs.ray.io/en/latest/tune/index.html" TargetMode="External"/><Relationship Id="rId9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hyperlink" Target="https://docs.ray.io/en/latest/ray-core/walkthrough.html" TargetMode="External"/><Relationship Id="rId7" Type="http://schemas.openxmlformats.org/officeDocument/2006/relationships/image" Target="../media/image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docs.ray.io/en/latest/ray-core/objects.html" TargetMode="External"/><Relationship Id="rId5" Type="http://schemas.openxmlformats.org/officeDocument/2006/relationships/hyperlink" Target="https://docs.ray.io/en/latest/ray-core/actors.html" TargetMode="External"/><Relationship Id="rId4" Type="http://schemas.openxmlformats.org/officeDocument/2006/relationships/hyperlink" Target="https://docs.ray.io/en/latest/ray-core/tasks.html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1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databricks.com/en/machine-learning/ray/index.html" TargetMode="External"/><Relationship Id="rId2" Type="http://schemas.openxmlformats.org/officeDocument/2006/relationships/hyperlink" Target="https://docs.ray.io/en/latest/index.html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hyperlink" Target="https://www.geeksforgeeks.org/k-nearest-neighbours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alpha val="1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2643257" y="1533253"/>
            <a:ext cx="13576986" cy="1866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5077"/>
              </a:lnSpc>
            </a:pPr>
            <a:r>
              <a:rPr lang="en-US" sz="9600" b="1" dirty="0">
                <a:latin typeface="TT Norms Ultra-Bold"/>
                <a:ea typeface="TT Norms Ultra-Bold"/>
                <a:cs typeface="TT Norms Ultra-Bold"/>
                <a:sym typeface="TT Norms Ultra-Bold"/>
              </a:rPr>
              <a:t> RAY FRAMEWORK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687362" y="386698"/>
            <a:ext cx="11488776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latin typeface="TT Norms"/>
                <a:ea typeface="TT Norms"/>
                <a:cs typeface="TT Norms"/>
                <a:sym typeface="TT Norms"/>
              </a:rPr>
              <a:t>Distributed </a:t>
            </a:r>
            <a:r>
              <a:rPr lang="en-US" sz="8000" dirty="0" err="1">
                <a:latin typeface="TT Norms"/>
                <a:ea typeface="TT Norms"/>
                <a:cs typeface="TT Norms"/>
                <a:sym typeface="TT Norms"/>
              </a:rPr>
              <a:t>kNN</a:t>
            </a:r>
            <a:r>
              <a:rPr lang="en-US" sz="8000" dirty="0">
                <a:latin typeface="TT Norms"/>
                <a:ea typeface="TT Norms"/>
                <a:cs typeface="TT Norms"/>
                <a:sym typeface="TT Norms"/>
              </a:rPr>
              <a:t> Using 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736044" y="8014335"/>
            <a:ext cx="4888211" cy="1243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399" dirty="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PRESENTED BY:</a:t>
            </a:r>
          </a:p>
          <a:p>
            <a:pPr algn="ctr">
              <a:lnSpc>
                <a:spcPts val="3359"/>
              </a:lnSpc>
            </a:pPr>
            <a:r>
              <a:rPr lang="en-US" sz="2399" dirty="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SAKSHI ANAND(23MCMC19)</a:t>
            </a:r>
          </a:p>
          <a:p>
            <a:pPr algn="ctr">
              <a:lnSpc>
                <a:spcPts val="3359"/>
              </a:lnSpc>
            </a:pPr>
            <a:r>
              <a:rPr lang="en-US" sz="2399" dirty="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HARSHIT AGARWAL(23MCMC37)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25DDCD-188C-EDEC-B68E-B44B49302FE7}"/>
              </a:ext>
            </a:extLst>
          </p:cNvPr>
          <p:cNvSpPr txBox="1"/>
          <p:nvPr/>
        </p:nvSpPr>
        <p:spPr>
          <a:xfrm>
            <a:off x="12425538" y="8010998"/>
            <a:ext cx="48882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/>
              <a:t>PRESENTED  BY:</a:t>
            </a:r>
            <a:br>
              <a:rPr lang="en-IN" sz="2400" b="1" dirty="0"/>
            </a:br>
            <a:r>
              <a:rPr lang="en-IN" sz="2400" dirty="0"/>
              <a:t>Sakshi Anand		(23MCMC19)</a:t>
            </a:r>
          </a:p>
          <a:p>
            <a:r>
              <a:rPr lang="en-IN" sz="2400" dirty="0"/>
              <a:t>Harshit Agarwal	(23MCMC37)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A1D046-684C-8A37-0361-34B667CFB676}"/>
              </a:ext>
            </a:extLst>
          </p:cNvPr>
          <p:cNvSpPr txBox="1"/>
          <p:nvPr/>
        </p:nvSpPr>
        <p:spPr>
          <a:xfrm>
            <a:off x="1132357" y="8159263"/>
            <a:ext cx="4419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/>
              <a:t>GUIDED BY:</a:t>
            </a:r>
          </a:p>
          <a:p>
            <a:r>
              <a:rPr lang="en-IN" sz="2800" dirty="0" err="1"/>
              <a:t>Dr.</a:t>
            </a:r>
            <a:r>
              <a:rPr lang="en-IN" sz="2800" dirty="0"/>
              <a:t> P.S.V.S SAI PRASAD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95A48AF-299F-FEFF-67E2-BBEDA747171C}"/>
              </a:ext>
            </a:extLst>
          </p:cNvPr>
          <p:cNvSpPr txBox="1"/>
          <p:nvPr/>
        </p:nvSpPr>
        <p:spPr>
          <a:xfrm>
            <a:off x="5410200" y="3530802"/>
            <a:ext cx="8686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/>
              <a:t>Master of Computer Applications </a:t>
            </a:r>
            <a:endParaRPr lang="en-IN" sz="4000" b="1" dirty="0"/>
          </a:p>
        </p:txBody>
      </p:sp>
      <p:pic>
        <p:nvPicPr>
          <p:cNvPr id="3" name="Picture 2" descr="A red and white logo&#10;&#10;Description automatically generated">
            <a:extLst>
              <a:ext uri="{FF2B5EF4-FFF2-40B4-BE49-F238E27FC236}">
                <a16:creationId xmlns:a16="http://schemas.microsoft.com/office/drawing/2014/main" id="{77657FD9-B30C-2089-48E1-4D5471F9C7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76500" cy="2476500"/>
          </a:xfrm>
          <a:prstGeom prst="rect">
            <a:avLst/>
          </a:prstGeom>
        </p:spPr>
      </p:pic>
      <p:pic>
        <p:nvPicPr>
          <p:cNvPr id="9" name="Picture 8" descr="A logo with a crown and a crown in a circle&#10;&#10;Description automatically generated">
            <a:extLst>
              <a:ext uri="{FF2B5EF4-FFF2-40B4-BE49-F238E27FC236}">
                <a16:creationId xmlns:a16="http://schemas.microsoft.com/office/drawing/2014/main" id="{E74254B7-6BF5-6B2C-D4E8-3BAE63475E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15518" y="0"/>
            <a:ext cx="2672481" cy="24765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5937F4-606C-2380-47F9-9C420461A8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3">
            <a:extLst>
              <a:ext uri="{FF2B5EF4-FFF2-40B4-BE49-F238E27FC236}">
                <a16:creationId xmlns:a16="http://schemas.microsoft.com/office/drawing/2014/main" id="{F4A673D4-2FD0-C0CC-2F31-4EB4E74B3B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0949" y="2216739"/>
            <a:ext cx="13304569" cy="7265878"/>
          </a:xfrm>
          <a:prstGeom prst="rect">
            <a:avLst/>
          </a:prstGeom>
        </p:spPr>
      </p:pic>
      <p:pic>
        <p:nvPicPr>
          <p:cNvPr id="3" name="Picture 2" descr="A red and white logo&#10;&#10;Description automatically generated">
            <a:extLst>
              <a:ext uri="{FF2B5EF4-FFF2-40B4-BE49-F238E27FC236}">
                <a16:creationId xmlns:a16="http://schemas.microsoft.com/office/drawing/2014/main" id="{ED8A8723-8060-AC06-33B2-5BE115E8EC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76500" cy="2476500"/>
          </a:xfrm>
          <a:prstGeom prst="rect">
            <a:avLst/>
          </a:prstGeom>
        </p:spPr>
      </p:pic>
      <p:pic>
        <p:nvPicPr>
          <p:cNvPr id="4" name="Picture 3" descr="A logo with a crown and a crown in a circle&#10;&#10;Description automatically generated">
            <a:extLst>
              <a:ext uri="{FF2B5EF4-FFF2-40B4-BE49-F238E27FC236}">
                <a16:creationId xmlns:a16="http://schemas.microsoft.com/office/drawing/2014/main" id="{FE63B052-9CCD-2304-92C5-E289D1E741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15518" y="0"/>
            <a:ext cx="2672481" cy="24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4592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8"/>
          <p:cNvSpPr txBox="1"/>
          <p:nvPr/>
        </p:nvSpPr>
        <p:spPr>
          <a:xfrm>
            <a:off x="2209800" y="2171700"/>
            <a:ext cx="12953999" cy="65543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3359"/>
              </a:lnSpc>
              <a:buFont typeface="Arial" panose="020B0604020202020204" pitchFamily="34" charset="0"/>
              <a:buChar char="•"/>
            </a:pPr>
            <a:r>
              <a:rPr lang="en-US" sz="3200" b="1" dirty="0">
                <a:latin typeface="TT Norms"/>
                <a:ea typeface="TT Norms"/>
                <a:cs typeface="TT Norms"/>
                <a:sym typeface="TT Norms"/>
              </a:rPr>
              <a:t>Simple</a:t>
            </a:r>
            <a:r>
              <a:rPr lang="en-US" sz="3200" dirty="0">
                <a:latin typeface="TT Norms"/>
                <a:ea typeface="TT Norms"/>
                <a:cs typeface="TT Norms"/>
                <a:sym typeface="TT Norms"/>
              </a:rPr>
              <a:t> to implement and intuitive to understand.</a:t>
            </a:r>
          </a:p>
          <a:p>
            <a:pPr algn="l">
              <a:lnSpc>
                <a:spcPts val="3359"/>
              </a:lnSpc>
            </a:pPr>
            <a:endParaRPr lang="en-US" sz="3200" dirty="0">
              <a:latin typeface="TT Norms"/>
              <a:ea typeface="TT Norms"/>
              <a:cs typeface="TT Norms"/>
              <a:sym typeface="TT Norms"/>
            </a:endParaRPr>
          </a:p>
          <a:p>
            <a:pPr marL="342900" indent="-342900" algn="l">
              <a:lnSpc>
                <a:spcPts val="3359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latin typeface="TT Norms"/>
                <a:ea typeface="TT Norms"/>
                <a:cs typeface="TT Norms"/>
                <a:sym typeface="TT Norms"/>
              </a:rPr>
              <a:t>Can learn </a:t>
            </a:r>
            <a:r>
              <a:rPr lang="en-US" sz="3200" b="1" dirty="0">
                <a:latin typeface="TT Norms"/>
                <a:ea typeface="TT Norms"/>
                <a:cs typeface="TT Norms"/>
                <a:sym typeface="TT Norms"/>
              </a:rPr>
              <a:t>non-linear decision boundaries </a:t>
            </a:r>
            <a:r>
              <a:rPr lang="en-US" sz="3200" dirty="0">
                <a:latin typeface="TT Norms"/>
                <a:ea typeface="TT Norms"/>
                <a:cs typeface="TT Norms"/>
                <a:sym typeface="TT Norms"/>
              </a:rPr>
              <a:t>when used for classification and regression. Can come up with a highly flexible decision boundary adjusting the value of K.</a:t>
            </a:r>
          </a:p>
          <a:p>
            <a:pPr algn="l">
              <a:lnSpc>
                <a:spcPts val="3359"/>
              </a:lnSpc>
            </a:pPr>
            <a:endParaRPr lang="en-US" sz="3200" dirty="0">
              <a:latin typeface="TT Norms"/>
              <a:ea typeface="TT Norms"/>
              <a:cs typeface="TT Norms"/>
              <a:sym typeface="TT Norms"/>
            </a:endParaRPr>
          </a:p>
          <a:p>
            <a:pPr marL="342900" indent="-342900" algn="l">
              <a:lnSpc>
                <a:spcPts val="3359"/>
              </a:lnSpc>
              <a:buFont typeface="Arial" panose="020B0604020202020204" pitchFamily="34" charset="0"/>
              <a:buChar char="•"/>
            </a:pPr>
            <a:r>
              <a:rPr lang="en-US" sz="3200" b="1" dirty="0">
                <a:latin typeface="TT Norms"/>
                <a:ea typeface="TT Norms"/>
                <a:cs typeface="TT Norms"/>
                <a:sym typeface="TT Norms"/>
              </a:rPr>
              <a:t>No Training Time for classification/regression: </a:t>
            </a:r>
            <a:r>
              <a:rPr lang="en-US" sz="3200" dirty="0">
                <a:latin typeface="TT Norms"/>
                <a:ea typeface="TT Norms"/>
                <a:cs typeface="TT Norms"/>
                <a:sym typeface="TT Norms"/>
              </a:rPr>
              <a:t>The KNN algorithm has no explicit training step and all the work happens during prediction.</a:t>
            </a:r>
          </a:p>
          <a:p>
            <a:pPr marL="342900" indent="-342900" algn="l">
              <a:lnSpc>
                <a:spcPts val="3359"/>
              </a:lnSpc>
              <a:buFont typeface="Arial" panose="020B0604020202020204" pitchFamily="34" charset="0"/>
              <a:buChar char="•"/>
            </a:pPr>
            <a:endParaRPr lang="en-US" sz="3200" dirty="0">
              <a:latin typeface="TT Norms"/>
              <a:ea typeface="TT Norms"/>
              <a:cs typeface="TT Norms"/>
              <a:sym typeface="TT Norms"/>
            </a:endParaRPr>
          </a:p>
          <a:p>
            <a:pPr marL="342900" indent="-342900" algn="l">
              <a:lnSpc>
                <a:spcPts val="3359"/>
              </a:lnSpc>
              <a:buFont typeface="Arial" panose="020B0604020202020204" pitchFamily="34" charset="0"/>
              <a:buChar char="•"/>
            </a:pPr>
            <a:r>
              <a:rPr lang="en-US" sz="3200" b="1" dirty="0">
                <a:latin typeface="TT Norms"/>
                <a:ea typeface="TT Norms"/>
                <a:cs typeface="TT Norms"/>
                <a:sym typeface="TT Norms"/>
              </a:rPr>
              <a:t>Single Hyperparameters: </a:t>
            </a:r>
            <a:r>
              <a:rPr lang="en-US" sz="3200" dirty="0">
                <a:latin typeface="TT Norms"/>
                <a:ea typeface="TT Norms"/>
                <a:cs typeface="TT Norms"/>
                <a:sym typeface="TT Norms"/>
              </a:rPr>
              <a:t>There is a single hyperparameter, the value of K. This makes hyperparameter tuning easy.</a:t>
            </a:r>
          </a:p>
          <a:p>
            <a:pPr marL="342900" indent="-342900" algn="l">
              <a:lnSpc>
                <a:spcPts val="3359"/>
              </a:lnSpc>
              <a:buFont typeface="Arial" panose="020B0604020202020204" pitchFamily="34" charset="0"/>
              <a:buChar char="•"/>
            </a:pPr>
            <a:endParaRPr lang="en-US" sz="3200" dirty="0">
              <a:latin typeface="TT Norms"/>
              <a:ea typeface="TT Norms"/>
              <a:cs typeface="TT Norms"/>
              <a:sym typeface="TT Norms"/>
            </a:endParaRPr>
          </a:p>
          <a:p>
            <a:pPr marL="342900" indent="-342900" algn="l">
              <a:lnSpc>
                <a:spcPts val="3359"/>
              </a:lnSpc>
              <a:buFont typeface="Arial" panose="020B0604020202020204" pitchFamily="34" charset="0"/>
              <a:buChar char="•"/>
            </a:pPr>
            <a:r>
              <a:rPr lang="en-US" sz="3200" b="1" dirty="0">
                <a:latin typeface="TT Norms"/>
                <a:ea typeface="TT Norms"/>
                <a:cs typeface="TT Norms"/>
                <a:sym typeface="TT Norms"/>
              </a:rPr>
              <a:t>Choice of distance metric: </a:t>
            </a:r>
            <a:r>
              <a:rPr lang="en-US" sz="3200" dirty="0">
                <a:latin typeface="TT Norms"/>
                <a:ea typeface="TT Norms"/>
                <a:cs typeface="TT Norms"/>
                <a:sym typeface="TT Norms"/>
              </a:rPr>
              <a:t>There are many distance metrics to chose from. Some popular distance metrics used are Euclidean, Manhattan, </a:t>
            </a:r>
            <a:r>
              <a:rPr lang="en-US" sz="3200" dirty="0" err="1">
                <a:latin typeface="TT Norms"/>
                <a:ea typeface="TT Norms"/>
                <a:cs typeface="TT Norms"/>
                <a:sym typeface="TT Norms"/>
              </a:rPr>
              <a:t>Minkowski</a:t>
            </a:r>
            <a:r>
              <a:rPr lang="en-US" sz="3200" dirty="0">
                <a:latin typeface="TT Norms"/>
                <a:ea typeface="TT Norms"/>
                <a:cs typeface="TT Norms"/>
                <a:sym typeface="TT Norms"/>
              </a:rPr>
              <a:t>, hamming distance and so on.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905499" y="599428"/>
            <a:ext cx="5562600" cy="6578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23850" lvl="1" algn="ctr">
              <a:lnSpc>
                <a:spcPts val="4200"/>
              </a:lnSpc>
            </a:pPr>
            <a:r>
              <a:rPr lang="en-US" sz="6600" b="1" dirty="0">
                <a:latin typeface="TT Norms Bold"/>
                <a:ea typeface="TT Norms Bold"/>
                <a:cs typeface="TT Norms Bold"/>
                <a:sym typeface="TT Norms Bold"/>
              </a:rPr>
              <a:t>Advantages</a:t>
            </a:r>
          </a:p>
        </p:txBody>
      </p:sp>
      <p:pic>
        <p:nvPicPr>
          <p:cNvPr id="2" name="Picture 1" descr="A red and white logo&#10;&#10;Description automatically generated">
            <a:extLst>
              <a:ext uri="{FF2B5EF4-FFF2-40B4-BE49-F238E27FC236}">
                <a16:creationId xmlns:a16="http://schemas.microsoft.com/office/drawing/2014/main" id="{2641CE7E-559F-DE87-2E10-A546DEA38D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76500" cy="2476500"/>
          </a:xfrm>
          <a:prstGeom prst="rect">
            <a:avLst/>
          </a:prstGeom>
        </p:spPr>
      </p:pic>
      <p:pic>
        <p:nvPicPr>
          <p:cNvPr id="3" name="Picture 2" descr="A logo with a crown and a crown in a circle&#10;&#10;Description automatically generated">
            <a:extLst>
              <a:ext uri="{FF2B5EF4-FFF2-40B4-BE49-F238E27FC236}">
                <a16:creationId xmlns:a16="http://schemas.microsoft.com/office/drawing/2014/main" id="{C7563834-6D32-A62E-B81B-79B23D6863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15518" y="0"/>
            <a:ext cx="2672481" cy="24765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A246C5-6086-1BAF-F00F-4B03C219D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>
            <a:extLst>
              <a:ext uri="{FF2B5EF4-FFF2-40B4-BE49-F238E27FC236}">
                <a16:creationId xmlns:a16="http://schemas.microsoft.com/office/drawing/2014/main" id="{F686D5E3-1D66-1E41-9FE3-C4615DF68D97}"/>
              </a:ext>
            </a:extLst>
          </p:cNvPr>
          <p:cNvSpPr txBox="1"/>
          <p:nvPr/>
        </p:nvSpPr>
        <p:spPr>
          <a:xfrm>
            <a:off x="2289837" y="1972074"/>
            <a:ext cx="8185894" cy="30816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18158" lvl="1" indent="-259079" algn="l">
              <a:lnSpc>
                <a:spcPts val="3359"/>
              </a:lnSpc>
              <a:buFont typeface="Arial"/>
              <a:buChar char="•"/>
            </a:pPr>
            <a:r>
              <a:rPr lang="en-US" sz="3600" dirty="0">
                <a:latin typeface="TT Norms"/>
                <a:ea typeface="TT Norms"/>
                <a:cs typeface="TT Norms"/>
                <a:sym typeface="TT Norms"/>
              </a:rPr>
              <a:t>High computational cost for large datasets.</a:t>
            </a:r>
          </a:p>
          <a:p>
            <a:pPr marL="518158" lvl="1" indent="-259079" algn="l">
              <a:lnSpc>
                <a:spcPts val="3359"/>
              </a:lnSpc>
              <a:buFont typeface="Arial"/>
              <a:buChar char="•"/>
            </a:pPr>
            <a:r>
              <a:rPr lang="en-US" sz="3600" dirty="0">
                <a:latin typeface="TT Norms"/>
                <a:ea typeface="TT Norms"/>
                <a:cs typeface="TT Norms"/>
                <a:sym typeface="TT Norms"/>
              </a:rPr>
              <a:t>Memory-intensive due to lazy learning nature.</a:t>
            </a:r>
          </a:p>
          <a:p>
            <a:pPr marL="518158" lvl="1" indent="-259079" algn="l">
              <a:lnSpc>
                <a:spcPts val="3359"/>
              </a:lnSpc>
              <a:buFont typeface="Arial"/>
              <a:buChar char="•"/>
            </a:pPr>
            <a:r>
              <a:rPr lang="en-US" sz="3600" dirty="0">
                <a:latin typeface="TT Norms"/>
                <a:ea typeface="TT Norms"/>
                <a:cs typeface="TT Norms"/>
                <a:sym typeface="TT Norms"/>
              </a:rPr>
              <a:t>Sensitive to irrelevant or redundant features.</a:t>
            </a:r>
          </a:p>
          <a:p>
            <a:pPr algn="l">
              <a:lnSpc>
                <a:spcPts val="3359"/>
              </a:lnSpc>
            </a:pPr>
            <a:endParaRPr lang="en-US" sz="3600" dirty="0">
              <a:latin typeface="TT Norms"/>
              <a:ea typeface="TT Norms"/>
              <a:cs typeface="TT Norms"/>
              <a:sym typeface="TT Norms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DC7F2A36-394E-2494-7C9D-D488D1C7B8D3}"/>
              </a:ext>
            </a:extLst>
          </p:cNvPr>
          <p:cNvSpPr txBox="1"/>
          <p:nvPr/>
        </p:nvSpPr>
        <p:spPr>
          <a:xfrm>
            <a:off x="2289837" y="1281692"/>
            <a:ext cx="8915400" cy="5578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4000" b="1" dirty="0">
                <a:latin typeface="TT Norms Bold"/>
                <a:ea typeface="TT Norms Bold"/>
                <a:cs typeface="TT Norms Bold"/>
                <a:sym typeface="TT Norms Bold"/>
              </a:rPr>
              <a:t>Challenges with Traditional </a:t>
            </a:r>
            <a:r>
              <a:rPr lang="en-US" sz="4000" b="1" dirty="0" err="1">
                <a:latin typeface="TT Norms Bold"/>
                <a:ea typeface="TT Norms Bold"/>
                <a:cs typeface="TT Norms Bold"/>
                <a:sym typeface="TT Norms Bold"/>
              </a:rPr>
              <a:t>kNN</a:t>
            </a:r>
            <a:r>
              <a:rPr lang="en-US" sz="4000" b="1" dirty="0">
                <a:latin typeface="TT Norms Bold"/>
                <a:ea typeface="TT Norms Bold"/>
                <a:cs typeface="TT Norms Bold"/>
                <a:sym typeface="TT Norms Bold"/>
              </a:rPr>
              <a:t>:</a:t>
            </a: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3A60E1A0-586C-120C-5407-F20CCC3758A0}"/>
              </a:ext>
            </a:extLst>
          </p:cNvPr>
          <p:cNvSpPr txBox="1"/>
          <p:nvPr/>
        </p:nvSpPr>
        <p:spPr>
          <a:xfrm>
            <a:off x="2076450" y="5525499"/>
            <a:ext cx="7467600" cy="5578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4000" b="1" dirty="0">
                <a:latin typeface="TT Norms Bold"/>
                <a:ea typeface="TT Norms Bold"/>
                <a:cs typeface="TT Norms Bold"/>
                <a:sym typeface="TT Norms Bold"/>
              </a:rPr>
              <a:t>Relevance in the Project:</a:t>
            </a: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5C52A30C-15DC-9099-4DC8-9BEECDCCB9ED}"/>
              </a:ext>
            </a:extLst>
          </p:cNvPr>
          <p:cNvSpPr txBox="1"/>
          <p:nvPr/>
        </p:nvSpPr>
        <p:spPr>
          <a:xfrm>
            <a:off x="2901170" y="6819900"/>
            <a:ext cx="6228316" cy="22095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3600" dirty="0">
                <a:latin typeface="TT Norms"/>
                <a:ea typeface="TT Norms"/>
                <a:cs typeface="TT Norms"/>
                <a:sym typeface="TT Norms"/>
              </a:rPr>
              <a:t>KNN’s computational challenges make it a suitable candidate for optimization using distributed frameworks like Ray.</a:t>
            </a:r>
          </a:p>
        </p:txBody>
      </p:sp>
      <p:pic>
        <p:nvPicPr>
          <p:cNvPr id="2050" name="Picture 2" descr="DISCONA: distributed sample compression for nearest neighbor algorithm |  Applied Intelligence">
            <a:extLst>
              <a:ext uri="{FF2B5EF4-FFF2-40B4-BE49-F238E27FC236}">
                <a16:creationId xmlns:a16="http://schemas.microsoft.com/office/drawing/2014/main" id="{A8E16F1B-FF00-5427-B2E3-1CADFD979A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3030" y="4349168"/>
            <a:ext cx="8763000" cy="2910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 descr="A red and white logo&#10;&#10;Description automatically generated">
            <a:extLst>
              <a:ext uri="{FF2B5EF4-FFF2-40B4-BE49-F238E27FC236}">
                <a16:creationId xmlns:a16="http://schemas.microsoft.com/office/drawing/2014/main" id="{EA4670CC-33BD-243D-D284-7B809CBED8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76500" cy="2476500"/>
          </a:xfrm>
          <a:prstGeom prst="rect">
            <a:avLst/>
          </a:prstGeom>
        </p:spPr>
      </p:pic>
      <p:pic>
        <p:nvPicPr>
          <p:cNvPr id="3" name="Picture 2" descr="A logo with a crown and a crown in a circle&#10;&#10;Description automatically generated">
            <a:extLst>
              <a:ext uri="{FF2B5EF4-FFF2-40B4-BE49-F238E27FC236}">
                <a16:creationId xmlns:a16="http://schemas.microsoft.com/office/drawing/2014/main" id="{236676B3-3A40-A35B-5E9E-8D8A59DA0F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15518" y="0"/>
            <a:ext cx="2672481" cy="24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8060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EEA953-0DE9-854C-A5CB-853EB88DB6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63455EF-3873-C934-E03B-6CF13BD61EB1}"/>
              </a:ext>
            </a:extLst>
          </p:cNvPr>
          <p:cNvSpPr txBox="1"/>
          <p:nvPr/>
        </p:nvSpPr>
        <p:spPr>
          <a:xfrm>
            <a:off x="2133600" y="4402097"/>
            <a:ext cx="2667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6600" b="1" dirty="0"/>
              <a:t>About </a:t>
            </a:r>
          </a:p>
        </p:txBody>
      </p:sp>
      <p:pic>
        <p:nvPicPr>
          <p:cNvPr id="4100" name="Picture 4" descr="implement a REST policy server ...">
            <a:extLst>
              <a:ext uri="{FF2B5EF4-FFF2-40B4-BE49-F238E27FC236}">
                <a16:creationId xmlns:a16="http://schemas.microsoft.com/office/drawing/2014/main" id="{029173E3-28B1-7A77-90A0-BECDCF6F1D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8674" y="4025562"/>
            <a:ext cx="2235875" cy="223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362D6B2-A33A-96CA-3CB0-A8D09D6BD32A}"/>
              </a:ext>
            </a:extLst>
          </p:cNvPr>
          <p:cNvSpPr txBox="1"/>
          <p:nvPr/>
        </p:nvSpPr>
        <p:spPr>
          <a:xfrm>
            <a:off x="7092623" y="4402097"/>
            <a:ext cx="2667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6600" b="1" dirty="0"/>
              <a:t>Ray</a:t>
            </a:r>
          </a:p>
        </p:txBody>
      </p:sp>
      <p:pic>
        <p:nvPicPr>
          <p:cNvPr id="4104" name="Picture 8" descr="Ray Use Cases — Ray 2.40.0">
            <a:extLst>
              <a:ext uri="{FF2B5EF4-FFF2-40B4-BE49-F238E27FC236}">
                <a16:creationId xmlns:a16="http://schemas.microsoft.com/office/drawing/2014/main" id="{CBEA09FB-F5FA-D122-3A39-77A87E50C3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6123" y="1859001"/>
            <a:ext cx="9282112" cy="7302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red and white logo&#10;&#10;Description automatically generated">
            <a:extLst>
              <a:ext uri="{FF2B5EF4-FFF2-40B4-BE49-F238E27FC236}">
                <a16:creationId xmlns:a16="http://schemas.microsoft.com/office/drawing/2014/main" id="{81082B97-BC7A-0273-10E9-0081A5DC10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76500" cy="2476500"/>
          </a:xfrm>
          <a:prstGeom prst="rect">
            <a:avLst/>
          </a:prstGeom>
        </p:spPr>
      </p:pic>
      <p:pic>
        <p:nvPicPr>
          <p:cNvPr id="5" name="Picture 4" descr="A logo with a crown and a crown in a circle&#10;&#10;Description automatically generated">
            <a:extLst>
              <a:ext uri="{FF2B5EF4-FFF2-40B4-BE49-F238E27FC236}">
                <a16:creationId xmlns:a16="http://schemas.microsoft.com/office/drawing/2014/main" id="{8E76E0D8-56DD-83A5-3DA6-78B180BD0B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15518" y="0"/>
            <a:ext cx="2672481" cy="24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5343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>
            <a:off x="2830710" y="0"/>
            <a:ext cx="11301259" cy="3531643"/>
          </a:xfrm>
          <a:custGeom>
            <a:avLst/>
            <a:gdLst/>
            <a:ahLst/>
            <a:cxnLst/>
            <a:rect l="l" t="t" r="r" b="b"/>
            <a:pathLst>
              <a:path w="11301259" h="3531643">
                <a:moveTo>
                  <a:pt x="0" y="0"/>
                </a:moveTo>
                <a:lnTo>
                  <a:pt x="11301259" y="0"/>
                </a:lnTo>
                <a:lnTo>
                  <a:pt x="11301259" y="3531643"/>
                </a:lnTo>
                <a:lnTo>
                  <a:pt x="0" y="353164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TextBox 6"/>
          <p:cNvSpPr txBox="1"/>
          <p:nvPr/>
        </p:nvSpPr>
        <p:spPr>
          <a:xfrm>
            <a:off x="1801044" y="2548640"/>
            <a:ext cx="15025019" cy="8057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3199" b="1" dirty="0">
                <a:latin typeface="TT Norms Bold"/>
                <a:ea typeface="TT Norms Bold"/>
                <a:cs typeface="TT Norms Bold"/>
                <a:sym typeface="TT Norms Bold"/>
              </a:rPr>
              <a:t>What is Ray?</a:t>
            </a:r>
          </a:p>
          <a:p>
            <a:pPr algn="l">
              <a:lnSpc>
                <a:spcPts val="4479"/>
              </a:lnSpc>
              <a:spcBef>
                <a:spcPct val="0"/>
              </a:spcBef>
            </a:pPr>
            <a:r>
              <a:rPr lang="en-US" sz="3199" dirty="0">
                <a:latin typeface="TT Norms"/>
                <a:ea typeface="TT Norms"/>
                <a:cs typeface="TT Norms"/>
                <a:sym typeface="TT Norms"/>
              </a:rPr>
              <a:t>Ray is an open-source unified framework for scaling AI and Python applications like machine learning. It provides the compute layer for parallel processing so that you don’t need to be a distributed systems expert. Ray minimizes the complexity of running your distributed individual and end-to-end machine learning workflows with these components:</a:t>
            </a:r>
          </a:p>
          <a:p>
            <a:pPr marL="690879" lvl="1" indent="-345439" algn="l">
              <a:lnSpc>
                <a:spcPts val="4479"/>
              </a:lnSpc>
              <a:spcBef>
                <a:spcPct val="0"/>
              </a:spcBef>
              <a:buFont typeface="Arial"/>
              <a:buChar char="•"/>
            </a:pPr>
            <a:r>
              <a:rPr lang="en-US" sz="3199" dirty="0">
                <a:latin typeface="TT Norms"/>
                <a:ea typeface="TT Norms"/>
                <a:cs typeface="TT Norms"/>
                <a:sym typeface="TT Norms"/>
              </a:rPr>
              <a:t>Scalable libraries for common machine learning tasks such as data preprocessing, distributed training, hyperparameter tuning, reinforcement learning, and model serving.</a:t>
            </a:r>
          </a:p>
          <a:p>
            <a:pPr marL="690879" lvl="1" indent="-345439" algn="l">
              <a:lnSpc>
                <a:spcPts val="4479"/>
              </a:lnSpc>
              <a:spcBef>
                <a:spcPct val="0"/>
              </a:spcBef>
              <a:buFont typeface="Arial"/>
              <a:buChar char="•"/>
            </a:pPr>
            <a:r>
              <a:rPr lang="en-US" sz="3199" dirty="0">
                <a:latin typeface="TT Norms"/>
                <a:ea typeface="TT Norms"/>
                <a:cs typeface="TT Norms"/>
                <a:sym typeface="TT Norms"/>
              </a:rPr>
              <a:t>Pythonic distributed computing primitives for parallelizing and scaling Python applications.</a:t>
            </a:r>
          </a:p>
          <a:p>
            <a:pPr marL="690879" lvl="1" indent="-345439" algn="l">
              <a:lnSpc>
                <a:spcPts val="4479"/>
              </a:lnSpc>
              <a:spcBef>
                <a:spcPct val="0"/>
              </a:spcBef>
              <a:buFont typeface="Arial"/>
              <a:buChar char="•"/>
            </a:pPr>
            <a:r>
              <a:rPr lang="en-US" sz="3199" dirty="0">
                <a:latin typeface="TT Norms"/>
                <a:ea typeface="TT Norms"/>
                <a:cs typeface="TT Norms"/>
                <a:sym typeface="TT Norms"/>
              </a:rPr>
              <a:t>Integrations and utilities for integrating and deploying a Ray cluster with existing tools and infrastructure such as Kubernetes, AWS, GCP, and Azure.</a:t>
            </a:r>
          </a:p>
          <a:p>
            <a:pPr algn="l">
              <a:lnSpc>
                <a:spcPts val="4479"/>
              </a:lnSpc>
              <a:spcBef>
                <a:spcPct val="0"/>
              </a:spcBef>
            </a:pPr>
            <a:endParaRPr lang="en-US" sz="3199" dirty="0">
              <a:latin typeface="TT Norms"/>
              <a:ea typeface="TT Norms"/>
              <a:cs typeface="TT Norms"/>
              <a:sym typeface="TT Norms"/>
            </a:endParaRPr>
          </a:p>
        </p:txBody>
      </p:sp>
      <p:pic>
        <p:nvPicPr>
          <p:cNvPr id="2" name="Picture 1" descr="A red and white logo&#10;&#10;Description automatically generated">
            <a:extLst>
              <a:ext uri="{FF2B5EF4-FFF2-40B4-BE49-F238E27FC236}">
                <a16:creationId xmlns:a16="http://schemas.microsoft.com/office/drawing/2014/main" id="{69A7B06C-52C7-261A-D588-914606DC05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76500" cy="2476500"/>
          </a:xfrm>
          <a:prstGeom prst="rect">
            <a:avLst/>
          </a:prstGeom>
        </p:spPr>
      </p:pic>
      <p:pic>
        <p:nvPicPr>
          <p:cNvPr id="3" name="Picture 2" descr="A logo with a crown and a crown in a circle&#10;&#10;Description automatically generated">
            <a:extLst>
              <a:ext uri="{FF2B5EF4-FFF2-40B4-BE49-F238E27FC236}">
                <a16:creationId xmlns:a16="http://schemas.microsoft.com/office/drawing/2014/main" id="{A8193340-C4CD-8E25-575F-968CB9CDD9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15518" y="0"/>
            <a:ext cx="2672481" cy="24765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>
            <a:off x="10203317" y="3268272"/>
            <a:ext cx="7857304" cy="5509935"/>
          </a:xfrm>
          <a:custGeom>
            <a:avLst/>
            <a:gdLst/>
            <a:ahLst/>
            <a:cxnLst/>
            <a:rect l="l" t="t" r="r" b="b"/>
            <a:pathLst>
              <a:path w="7857304" h="5509935">
                <a:moveTo>
                  <a:pt x="0" y="0"/>
                </a:moveTo>
                <a:lnTo>
                  <a:pt x="7857304" y="0"/>
                </a:lnTo>
                <a:lnTo>
                  <a:pt x="7857304" y="5509935"/>
                </a:lnTo>
                <a:lnTo>
                  <a:pt x="0" y="55099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TextBox 6"/>
          <p:cNvSpPr txBox="1"/>
          <p:nvPr/>
        </p:nvSpPr>
        <p:spPr>
          <a:xfrm>
            <a:off x="298016" y="2762032"/>
            <a:ext cx="9663465" cy="6920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20"/>
              </a:lnSpc>
            </a:pPr>
            <a:r>
              <a:rPr lang="en-US" sz="2800" dirty="0">
                <a:latin typeface="TT Norms"/>
                <a:ea typeface="TT Norms"/>
                <a:cs typeface="TT Norms"/>
                <a:sym typeface="TT Norms"/>
              </a:rPr>
              <a:t>Ray’s unified compute framework consists of three layers:</a:t>
            </a:r>
          </a:p>
          <a:p>
            <a:pPr marL="604521" lvl="1" indent="-302261" algn="l">
              <a:lnSpc>
                <a:spcPts val="3920"/>
              </a:lnSpc>
              <a:buAutoNum type="arabicPeriod"/>
            </a:pPr>
            <a:r>
              <a:rPr lang="en-US" sz="2800" b="1" dirty="0">
                <a:latin typeface="TT Norms Bold"/>
                <a:ea typeface="TT Norms Bold"/>
                <a:cs typeface="TT Norms Bold"/>
                <a:sym typeface="TT Norms Bold"/>
              </a:rPr>
              <a:t>Ray AI Libraries</a:t>
            </a:r>
            <a:r>
              <a:rPr lang="en-US" sz="2800" dirty="0">
                <a:latin typeface="TT Norms"/>
                <a:ea typeface="TT Norms"/>
                <a:cs typeface="TT Norms"/>
                <a:sym typeface="TT Norms"/>
              </a:rPr>
              <a:t>–An open-source, Python, domain-specific set of libraries that equip ML engineers, data scientists, and researchers with a scalable and unified toolkit for ML applications.</a:t>
            </a:r>
          </a:p>
          <a:p>
            <a:pPr marL="604521" lvl="1" indent="-302261" algn="l">
              <a:lnSpc>
                <a:spcPts val="3920"/>
              </a:lnSpc>
              <a:spcBef>
                <a:spcPct val="0"/>
              </a:spcBef>
              <a:buAutoNum type="arabicPeriod"/>
            </a:pPr>
            <a:r>
              <a:rPr lang="en-US" sz="2800" b="1" dirty="0">
                <a:latin typeface="TT Norms Bold"/>
                <a:ea typeface="TT Norms Bold"/>
                <a:cs typeface="TT Norms Bold"/>
                <a:sym typeface="TT Norms Bold"/>
              </a:rPr>
              <a:t>Ray Core</a:t>
            </a:r>
            <a:r>
              <a:rPr lang="en-US" sz="2800" dirty="0">
                <a:latin typeface="TT Norms"/>
                <a:ea typeface="TT Norms"/>
                <a:cs typeface="TT Norms"/>
                <a:sym typeface="TT Norms"/>
              </a:rPr>
              <a:t>–An open-source, Python, general purpose, distributed computing library that enables ML engineers and Python developers to scale Python applications and accelerate machine learning workloads.</a:t>
            </a:r>
          </a:p>
          <a:p>
            <a:pPr marL="604521" lvl="1" indent="-302261" algn="l">
              <a:lnSpc>
                <a:spcPts val="3920"/>
              </a:lnSpc>
              <a:spcBef>
                <a:spcPct val="0"/>
              </a:spcBef>
              <a:buAutoNum type="arabicPeriod"/>
            </a:pPr>
            <a:r>
              <a:rPr lang="en-US" sz="2800" b="1" dirty="0">
                <a:latin typeface="TT Norms Bold"/>
                <a:ea typeface="TT Norms Bold"/>
                <a:cs typeface="TT Norms Bold"/>
                <a:sym typeface="TT Norms Bold"/>
              </a:rPr>
              <a:t>Ray Clusters</a:t>
            </a:r>
            <a:r>
              <a:rPr lang="en-US" sz="2800" dirty="0">
                <a:latin typeface="TT Norms"/>
                <a:ea typeface="TT Norms"/>
                <a:cs typeface="TT Norms"/>
                <a:sym typeface="TT Norms"/>
              </a:rPr>
              <a:t>–A set of worker nodes connected to a common Ray head node. Ray clusters can be fixed-size, or they can </a:t>
            </a:r>
            <a:r>
              <a:rPr lang="en-US" sz="2800" dirty="0" err="1">
                <a:latin typeface="TT Norms"/>
                <a:ea typeface="TT Norms"/>
                <a:cs typeface="TT Norms"/>
                <a:sym typeface="TT Norms"/>
              </a:rPr>
              <a:t>autoscale</a:t>
            </a:r>
            <a:r>
              <a:rPr lang="en-US" sz="2800" dirty="0">
                <a:latin typeface="TT Norms"/>
                <a:ea typeface="TT Norms"/>
                <a:cs typeface="TT Norms"/>
                <a:sym typeface="TT Norms"/>
              </a:rPr>
              <a:t> up and down according to the resources requested by applications running on the cluster.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362200" y="616625"/>
            <a:ext cx="5330190" cy="21159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  <a:spcBef>
                <a:spcPct val="0"/>
              </a:spcBef>
            </a:pPr>
            <a:r>
              <a:rPr lang="en-US" sz="6000" b="1" dirty="0">
                <a:latin typeface="TT Norms Bold"/>
                <a:ea typeface="TT Norms Bold"/>
                <a:cs typeface="TT Norms Bold"/>
                <a:sym typeface="TT Norms Bold"/>
              </a:rPr>
              <a:t>Ray framework</a:t>
            </a:r>
          </a:p>
        </p:txBody>
      </p:sp>
      <p:pic>
        <p:nvPicPr>
          <p:cNvPr id="2" name="Picture 1" descr="A red and white logo&#10;&#10;Description automatically generated">
            <a:extLst>
              <a:ext uri="{FF2B5EF4-FFF2-40B4-BE49-F238E27FC236}">
                <a16:creationId xmlns:a16="http://schemas.microsoft.com/office/drawing/2014/main" id="{B0157008-02F5-C258-2840-37248A35F5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76500" cy="2476500"/>
          </a:xfrm>
          <a:prstGeom prst="rect">
            <a:avLst/>
          </a:prstGeom>
        </p:spPr>
      </p:pic>
      <p:pic>
        <p:nvPicPr>
          <p:cNvPr id="3" name="Picture 2" descr="A logo with a crown and a crown in a circle&#10;&#10;Description automatically generated">
            <a:extLst>
              <a:ext uri="{FF2B5EF4-FFF2-40B4-BE49-F238E27FC236}">
                <a16:creationId xmlns:a16="http://schemas.microsoft.com/office/drawing/2014/main" id="{E4B78C72-3ED2-D6CB-4965-F64986D12E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15518" y="0"/>
            <a:ext cx="2672481" cy="24765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/>
          <p:cNvSpPr txBox="1"/>
          <p:nvPr/>
        </p:nvSpPr>
        <p:spPr>
          <a:xfrm>
            <a:off x="376244" y="2019300"/>
            <a:ext cx="9315191" cy="7662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19"/>
              </a:lnSpc>
              <a:spcBef>
                <a:spcPct val="0"/>
              </a:spcBef>
            </a:pPr>
            <a:endParaRPr lang="en-US" sz="6000" b="1" dirty="0">
              <a:latin typeface="TT Norms Bold"/>
              <a:ea typeface="TT Norms Bold"/>
              <a:cs typeface="TT Norms Bold"/>
              <a:sym typeface="TT Norms Bold"/>
            </a:endParaRPr>
          </a:p>
          <a:p>
            <a:pPr marL="647700" lvl="1" indent="-323850" algn="l">
              <a:lnSpc>
                <a:spcPts val="4200"/>
              </a:lnSpc>
              <a:spcBef>
                <a:spcPct val="0"/>
              </a:spcBef>
              <a:buFont typeface="Arial"/>
              <a:buChar char="•"/>
            </a:pPr>
            <a:r>
              <a:rPr lang="en-US" sz="2800" b="1" dirty="0">
                <a:latin typeface="TT Norms"/>
                <a:sym typeface="TT Norms"/>
                <a:hlinkClick r:id="rId2" tooltip="https://docs.ray.io/en/latest/data/data.html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Data</a:t>
            </a:r>
            <a:r>
              <a:rPr lang="en-US" sz="2800" dirty="0">
                <a:latin typeface="TT Norms"/>
                <a:sym typeface="TT Norms Bold"/>
              </a:rPr>
              <a:t>: Scalable, framework-agnostic data loading and transformation across training, tuning, and prediction.</a:t>
            </a:r>
          </a:p>
          <a:p>
            <a:pPr marL="647700" lvl="1" indent="-323850" algn="l">
              <a:lnSpc>
                <a:spcPts val="4200"/>
              </a:lnSpc>
              <a:spcBef>
                <a:spcPct val="0"/>
              </a:spcBef>
              <a:buFont typeface="Arial"/>
              <a:buChar char="•"/>
            </a:pPr>
            <a:r>
              <a:rPr lang="en-US" sz="2800" b="1" dirty="0">
                <a:latin typeface="TT Norms"/>
                <a:sym typeface="TT Norms Bold"/>
                <a:hlinkClick r:id="rId3" tooltip="https://docs.ray.io/en/latest/train/train.html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Train</a:t>
            </a:r>
            <a:r>
              <a:rPr lang="en-US" sz="2800" dirty="0">
                <a:latin typeface="TT Norms"/>
                <a:sym typeface="TT Norms Bold"/>
              </a:rPr>
              <a:t>: Distributed multi-node and multi-core model training with fault tolerance that integrates with popular training libraries.</a:t>
            </a:r>
          </a:p>
          <a:p>
            <a:pPr marL="647700" lvl="1" indent="-323850" algn="l">
              <a:lnSpc>
                <a:spcPts val="4200"/>
              </a:lnSpc>
              <a:spcBef>
                <a:spcPct val="0"/>
              </a:spcBef>
              <a:buFont typeface="Arial"/>
              <a:buChar char="•"/>
            </a:pPr>
            <a:r>
              <a:rPr lang="en-US" sz="2800" b="1" dirty="0">
                <a:latin typeface="TT Norms"/>
                <a:sym typeface="TT Norms Bold"/>
                <a:hlinkClick r:id="rId4" tooltip="https://docs.ray.io/en/latest/tune/index.html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Tune</a:t>
            </a:r>
            <a:r>
              <a:rPr lang="en-US" sz="2800" dirty="0">
                <a:latin typeface="TT Norms"/>
                <a:sym typeface="TT Norms Bold"/>
              </a:rPr>
              <a:t>: Scalable hyperparameter tuning to optimize model performance.</a:t>
            </a:r>
          </a:p>
          <a:p>
            <a:pPr marL="647700" lvl="1" indent="-323850" algn="l">
              <a:lnSpc>
                <a:spcPts val="4200"/>
              </a:lnSpc>
              <a:spcBef>
                <a:spcPct val="0"/>
              </a:spcBef>
              <a:buFont typeface="Arial"/>
              <a:buChar char="•"/>
            </a:pPr>
            <a:r>
              <a:rPr lang="en-US" sz="2800" b="1" dirty="0">
                <a:latin typeface="TT Norms"/>
                <a:sym typeface="TT Norms"/>
                <a:hlinkClick r:id="rId5" tooltip="https://docs.ray.io/en/latest/serve/index.html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Serve</a:t>
            </a:r>
            <a:r>
              <a:rPr lang="en-US" sz="2800" dirty="0">
                <a:latin typeface="TT Norms"/>
                <a:sym typeface="TT Norms Bold"/>
              </a:rPr>
              <a:t> Scalable and programmable serving to deploy models for online inference, with optional micro batching to improve performance.</a:t>
            </a:r>
          </a:p>
          <a:p>
            <a:pPr marL="647700" lvl="1" indent="-323850" algn="l">
              <a:lnSpc>
                <a:spcPts val="4200"/>
              </a:lnSpc>
              <a:spcBef>
                <a:spcPct val="0"/>
              </a:spcBef>
              <a:buFont typeface="Arial"/>
              <a:buChar char="•"/>
            </a:pPr>
            <a:r>
              <a:rPr lang="en-US" sz="2800" b="1" dirty="0" err="1">
                <a:latin typeface="TT Norms"/>
                <a:sym typeface="TT Norms Bold"/>
                <a:hlinkClick r:id="rId6" tooltip="https://docs.ray.io/en/latest/rllib/index.html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RLlib</a:t>
            </a:r>
            <a:r>
              <a:rPr lang="en-US" sz="2800" b="1" dirty="0">
                <a:latin typeface="TT Norms"/>
                <a:sym typeface="TT Norms Bold"/>
              </a:rPr>
              <a:t>: </a:t>
            </a:r>
            <a:r>
              <a:rPr lang="en-US" sz="2800" dirty="0">
                <a:latin typeface="TT Norms"/>
                <a:sym typeface="TT Norms Bold"/>
              </a:rPr>
              <a:t>Scalable distributed reinforcement learning workloads.</a:t>
            </a:r>
          </a:p>
          <a:p>
            <a:pPr algn="l">
              <a:lnSpc>
                <a:spcPts val="4200"/>
              </a:lnSpc>
              <a:spcBef>
                <a:spcPct val="0"/>
              </a:spcBef>
            </a:pPr>
            <a:endParaRPr lang="en-US" sz="3000" b="1" dirty="0">
              <a:latin typeface="TT Norms Bold"/>
              <a:ea typeface="TT Norms Bold"/>
              <a:cs typeface="TT Norms Bold"/>
              <a:sym typeface="TT Norms Bold"/>
            </a:endParaRPr>
          </a:p>
        </p:txBody>
      </p:sp>
      <p:pic>
        <p:nvPicPr>
          <p:cNvPr id="5122" name="Picture 2" descr="The Modern AI Stack: Ray. An open-source distributed framework… | by  Benedict Neo | bitgrit Data Science Publication | Medium">
            <a:extLst>
              <a:ext uri="{FF2B5EF4-FFF2-40B4-BE49-F238E27FC236}">
                <a16:creationId xmlns:a16="http://schemas.microsoft.com/office/drawing/2014/main" id="{7A1E83EE-596C-DEC7-F000-1E36FCD766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2271" y="3238500"/>
            <a:ext cx="8534401" cy="441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 descr="A red and white logo&#10;&#10;Description automatically generated">
            <a:extLst>
              <a:ext uri="{FF2B5EF4-FFF2-40B4-BE49-F238E27FC236}">
                <a16:creationId xmlns:a16="http://schemas.microsoft.com/office/drawing/2014/main" id="{43CD57B1-EF67-1A3F-D328-7D24D95B3B6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76500" cy="2476500"/>
          </a:xfrm>
          <a:prstGeom prst="rect">
            <a:avLst/>
          </a:prstGeom>
        </p:spPr>
      </p:pic>
      <p:pic>
        <p:nvPicPr>
          <p:cNvPr id="3" name="Picture 2" descr="A logo with a crown and a crown in a circle&#10;&#10;Description automatically generated">
            <a:extLst>
              <a:ext uri="{FF2B5EF4-FFF2-40B4-BE49-F238E27FC236}">
                <a16:creationId xmlns:a16="http://schemas.microsoft.com/office/drawing/2014/main" id="{B1DCE1BD-8B53-5C89-1947-9EA3C7A0186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15518" y="0"/>
            <a:ext cx="2672481" cy="24765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DF3C70B-97C7-F2D2-02C1-F57B2CDF6991}"/>
              </a:ext>
            </a:extLst>
          </p:cNvPr>
          <p:cNvSpPr txBox="1"/>
          <p:nvPr/>
        </p:nvSpPr>
        <p:spPr>
          <a:xfrm>
            <a:off x="3505200" y="876300"/>
            <a:ext cx="4572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latin typeface="TT Norms Bold"/>
                <a:ea typeface="TT Norms Bold"/>
                <a:cs typeface="TT Norms Bold"/>
                <a:sym typeface="TT Norms Bold"/>
              </a:rPr>
              <a:t>Ray Libraries:</a:t>
            </a:r>
          </a:p>
          <a:p>
            <a:endParaRPr lang="en-IN" sz="54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>
            <a:off x="147662" y="4508089"/>
            <a:ext cx="11284077" cy="5562627"/>
          </a:xfrm>
          <a:custGeom>
            <a:avLst/>
            <a:gdLst/>
            <a:ahLst/>
            <a:cxnLst/>
            <a:rect l="l" t="t" r="r" b="b"/>
            <a:pathLst>
              <a:path w="11284077" h="7518016">
                <a:moveTo>
                  <a:pt x="0" y="0"/>
                </a:moveTo>
                <a:lnTo>
                  <a:pt x="11284078" y="0"/>
                </a:lnTo>
                <a:lnTo>
                  <a:pt x="11284078" y="7518016"/>
                </a:lnTo>
                <a:lnTo>
                  <a:pt x="0" y="75180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IN"/>
          </a:p>
        </p:txBody>
      </p:sp>
      <p:sp>
        <p:nvSpPr>
          <p:cNvPr id="6" name="TextBox 6"/>
          <p:cNvSpPr txBox="1"/>
          <p:nvPr/>
        </p:nvSpPr>
        <p:spPr>
          <a:xfrm>
            <a:off x="11431739" y="4762500"/>
            <a:ext cx="7356735" cy="3948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20"/>
              </a:lnSpc>
              <a:spcBef>
                <a:spcPct val="0"/>
              </a:spcBef>
            </a:pPr>
            <a:r>
              <a:rPr lang="en-US" sz="2800" b="1" dirty="0">
                <a:latin typeface="TT Norms Bold"/>
                <a:ea typeface="TT Norms Bold"/>
                <a:cs typeface="TT Norms Bold"/>
                <a:sym typeface="TT Norms Bold"/>
              </a:rPr>
              <a:t> </a:t>
            </a:r>
            <a:r>
              <a:rPr lang="en-US" sz="2800" u="sng" dirty="0">
                <a:latin typeface="TT Norms"/>
                <a:ea typeface="TT Norms"/>
                <a:cs typeface="TT Norms"/>
                <a:sym typeface="TT Norms"/>
                <a:hlinkClick r:id="rId3" tooltip="https://docs.ray.io/en/latest/ray-core/walkthrough.html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Ray Core</a:t>
            </a:r>
            <a:r>
              <a:rPr lang="en-US" sz="2800" b="1" dirty="0">
                <a:latin typeface="TT Norms Bold"/>
                <a:ea typeface="TT Norms Bold"/>
                <a:cs typeface="TT Norms Bold"/>
                <a:sym typeface="TT Norms Bold"/>
              </a:rPr>
              <a:t> and its key abstractions:</a:t>
            </a:r>
          </a:p>
          <a:p>
            <a:pPr marL="604521" lvl="1" indent="-302261" algn="l">
              <a:lnSpc>
                <a:spcPts val="3920"/>
              </a:lnSpc>
              <a:spcBef>
                <a:spcPct val="0"/>
              </a:spcBef>
              <a:buFont typeface="Arial"/>
              <a:buChar char="•"/>
            </a:pPr>
            <a:r>
              <a:rPr lang="en-US" sz="2800" b="1" u="sng" dirty="0">
                <a:latin typeface="TT Norms Bold"/>
                <a:ea typeface="TT Norms Bold"/>
                <a:cs typeface="TT Norms Bold"/>
                <a:sym typeface="TT Norms Bold"/>
                <a:hlinkClick r:id="rId4" tooltip="https://docs.ray.io/en/latest/ray-core/tasks.html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Tasks</a:t>
            </a:r>
            <a:r>
              <a:rPr lang="en-US" sz="2800" b="1" dirty="0">
                <a:latin typeface="TT Norms Bold"/>
                <a:ea typeface="TT Norms Bold"/>
                <a:cs typeface="TT Norms Bold"/>
                <a:sym typeface="TT Norms Bold"/>
              </a:rPr>
              <a:t>: Stateless functions executed in the cluster.</a:t>
            </a:r>
          </a:p>
          <a:p>
            <a:pPr marL="604521" lvl="1" indent="-302261" algn="l">
              <a:lnSpc>
                <a:spcPts val="3920"/>
              </a:lnSpc>
              <a:spcBef>
                <a:spcPct val="0"/>
              </a:spcBef>
              <a:buFont typeface="Arial"/>
              <a:buChar char="•"/>
            </a:pPr>
            <a:r>
              <a:rPr lang="en-US" sz="2800" b="1" u="sng" dirty="0">
                <a:latin typeface="TT Norms Bold"/>
                <a:ea typeface="TT Norms Bold"/>
                <a:cs typeface="TT Norms Bold"/>
                <a:sym typeface="TT Norms Bold"/>
                <a:hlinkClick r:id="rId5" tooltip="https://docs.ray.io/en/latest/ray-core/actors.html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Actors</a:t>
            </a:r>
            <a:r>
              <a:rPr lang="en-US" sz="2800" b="1" dirty="0">
                <a:latin typeface="TT Norms Bold"/>
                <a:ea typeface="TT Norms Bold"/>
                <a:cs typeface="TT Norms Bold"/>
                <a:sym typeface="TT Norms Bold"/>
              </a:rPr>
              <a:t>: Stateful worker processes created in the cluster.</a:t>
            </a:r>
          </a:p>
          <a:p>
            <a:pPr marL="604521" lvl="1" indent="-302261" algn="l">
              <a:lnSpc>
                <a:spcPts val="3920"/>
              </a:lnSpc>
              <a:spcBef>
                <a:spcPct val="0"/>
              </a:spcBef>
              <a:buFont typeface="Arial"/>
              <a:buChar char="•"/>
            </a:pPr>
            <a:r>
              <a:rPr lang="en-US" sz="2800" b="1" u="sng" dirty="0">
                <a:latin typeface="TT Norms Bold"/>
                <a:ea typeface="TT Norms Bold"/>
                <a:cs typeface="TT Norms Bold"/>
                <a:sym typeface="TT Norms Bold"/>
                <a:hlinkClick r:id="rId6" tooltip="https://docs.ray.io/en/latest/ray-core/objects.html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Objects</a:t>
            </a:r>
            <a:r>
              <a:rPr lang="en-US" sz="2800" b="1" dirty="0">
                <a:latin typeface="TT Norms Bold"/>
                <a:ea typeface="TT Norms Bold"/>
                <a:cs typeface="TT Norms Bold"/>
                <a:sym typeface="TT Norms Bold"/>
              </a:rPr>
              <a:t>: Immutable values accessible across the cluster.</a:t>
            </a:r>
          </a:p>
          <a:p>
            <a:pPr algn="l">
              <a:lnSpc>
                <a:spcPts val="3920"/>
              </a:lnSpc>
              <a:spcBef>
                <a:spcPct val="0"/>
              </a:spcBef>
            </a:pPr>
            <a:endParaRPr lang="en-US" sz="2800" b="1" dirty="0">
              <a:latin typeface="TT Norms Bold"/>
              <a:ea typeface="TT Norms Bold"/>
              <a:cs typeface="TT Norms Bold"/>
              <a:sym typeface="TT Norms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2743200" y="1183864"/>
            <a:ext cx="6747510" cy="103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  <a:spcBef>
                <a:spcPct val="0"/>
              </a:spcBef>
            </a:pPr>
            <a:r>
              <a:rPr lang="en-US" sz="6000" b="1" dirty="0">
                <a:latin typeface="TT Norms Bold"/>
                <a:ea typeface="TT Norms Bold"/>
                <a:cs typeface="TT Norms Bold"/>
                <a:sym typeface="TT Norms Bold"/>
              </a:rPr>
              <a:t>Parallel Processing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981200" y="2696957"/>
            <a:ext cx="12341269" cy="1590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dirty="0">
                <a:latin typeface="TT Norms"/>
                <a:ea typeface="TT Norms"/>
                <a:cs typeface="TT Norms"/>
                <a:sym typeface="TT Norms"/>
              </a:rPr>
              <a:t>Ray is Python-native. Effortlessly scale from your computer to the cloud with one Python decorator. Plus, leverage and parallelize CPUs and GPUs in the same pipeline to increase utilization and decrease costs.</a:t>
            </a:r>
          </a:p>
        </p:txBody>
      </p:sp>
      <p:pic>
        <p:nvPicPr>
          <p:cNvPr id="2" name="Picture 1" descr="A red and white logo&#10;&#10;Description automatically generated">
            <a:extLst>
              <a:ext uri="{FF2B5EF4-FFF2-40B4-BE49-F238E27FC236}">
                <a16:creationId xmlns:a16="http://schemas.microsoft.com/office/drawing/2014/main" id="{9689BA19-C49B-5039-86E0-82297DF7691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76500" cy="2476500"/>
          </a:xfrm>
          <a:prstGeom prst="rect">
            <a:avLst/>
          </a:prstGeom>
        </p:spPr>
      </p:pic>
      <p:pic>
        <p:nvPicPr>
          <p:cNvPr id="3" name="Picture 2" descr="A logo with a crown and a crown in a circle&#10;&#10;Description automatically generated">
            <a:extLst>
              <a:ext uri="{FF2B5EF4-FFF2-40B4-BE49-F238E27FC236}">
                <a16:creationId xmlns:a16="http://schemas.microsoft.com/office/drawing/2014/main" id="{01DAB45C-850F-42D1-74AF-061E4B2190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15518" y="0"/>
            <a:ext cx="2672481" cy="24765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5943600" y="1409903"/>
            <a:ext cx="4389056" cy="7742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03"/>
              </a:lnSpc>
              <a:spcBef>
                <a:spcPct val="0"/>
              </a:spcBef>
            </a:pPr>
            <a:r>
              <a:rPr lang="en-US" sz="4502" b="1" dirty="0">
                <a:latin typeface="TT Norms Bold"/>
                <a:ea typeface="TT Norms Bold"/>
                <a:cs typeface="TT Norms Bold"/>
                <a:sym typeface="TT Norms Bold"/>
              </a:rPr>
              <a:t>Why Ray?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351602" y="2666046"/>
            <a:ext cx="15584796" cy="3190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00"/>
              </a:lnSpc>
              <a:spcBef>
                <a:spcPct val="0"/>
              </a:spcBef>
            </a:pPr>
            <a:r>
              <a:rPr lang="en-US" sz="3000" dirty="0">
                <a:latin typeface="TT Norms"/>
                <a:ea typeface="TT Norms"/>
                <a:cs typeface="TT Norms"/>
                <a:sym typeface="TT Norms"/>
              </a:rPr>
              <a:t>Today's ML workloads are increasingly compute-intensive. As convenient as they are, single-node development environments such as your laptop cannot scale to meet these demands.</a:t>
            </a:r>
          </a:p>
          <a:p>
            <a:pPr algn="just">
              <a:lnSpc>
                <a:spcPts val="4200"/>
              </a:lnSpc>
              <a:spcBef>
                <a:spcPct val="0"/>
              </a:spcBef>
            </a:pPr>
            <a:r>
              <a:rPr lang="en-US" sz="3000" dirty="0">
                <a:latin typeface="TT Norms"/>
                <a:ea typeface="TT Norms"/>
                <a:cs typeface="TT Norms"/>
                <a:sym typeface="TT Norms"/>
              </a:rPr>
              <a:t>Ray is a unified way to scale Python and AI applications from a laptop to a cluster.</a:t>
            </a:r>
          </a:p>
          <a:p>
            <a:pPr algn="just">
              <a:lnSpc>
                <a:spcPts val="4200"/>
              </a:lnSpc>
              <a:spcBef>
                <a:spcPct val="0"/>
              </a:spcBef>
            </a:pPr>
            <a:r>
              <a:rPr lang="en-US" sz="3000" dirty="0">
                <a:latin typeface="TT Norms"/>
                <a:ea typeface="TT Norms"/>
                <a:cs typeface="TT Norms"/>
                <a:sym typeface="TT Norms"/>
              </a:rPr>
              <a:t>With Ray, you can seamlessly scale the same code from a laptop to a cluster. Ray is designed to be general-purpose, meaning that it can performantly run any kind of workload. If your application is written in Python, you can scale it with Ray, no other infrastructure required.</a:t>
            </a:r>
          </a:p>
        </p:txBody>
      </p:sp>
      <p:pic>
        <p:nvPicPr>
          <p:cNvPr id="4" name="Picture 3" descr="A red and white logo&#10;&#10;Description automatically generated">
            <a:extLst>
              <a:ext uri="{FF2B5EF4-FFF2-40B4-BE49-F238E27FC236}">
                <a16:creationId xmlns:a16="http://schemas.microsoft.com/office/drawing/2014/main" id="{2ECE3007-3139-2BE3-19E3-807DEED889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76500" cy="2476500"/>
          </a:xfrm>
          <a:prstGeom prst="rect">
            <a:avLst/>
          </a:prstGeom>
        </p:spPr>
      </p:pic>
      <p:pic>
        <p:nvPicPr>
          <p:cNvPr id="7" name="Picture 6" descr="A logo with a crown and a crown in a circle&#10;&#10;Description automatically generated">
            <a:extLst>
              <a:ext uri="{FF2B5EF4-FFF2-40B4-BE49-F238E27FC236}">
                <a16:creationId xmlns:a16="http://schemas.microsoft.com/office/drawing/2014/main" id="{701848E6-4633-6C3D-F03D-45C4606825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15518" y="0"/>
            <a:ext cx="2672481" cy="24765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F427BA0-0DC9-23D1-8534-8379AEF7DC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>
            <a:extLst>
              <a:ext uri="{FF2B5EF4-FFF2-40B4-BE49-F238E27FC236}">
                <a16:creationId xmlns:a16="http://schemas.microsoft.com/office/drawing/2014/main" id="{0E8B43D5-7974-1B0F-8BCB-DD3A3E3563C8}"/>
              </a:ext>
            </a:extLst>
          </p:cNvPr>
          <p:cNvSpPr txBox="1"/>
          <p:nvPr/>
        </p:nvSpPr>
        <p:spPr>
          <a:xfrm>
            <a:off x="4495800" y="3924300"/>
            <a:ext cx="8839200" cy="17216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303"/>
              </a:lnSpc>
              <a:spcBef>
                <a:spcPct val="0"/>
              </a:spcBef>
            </a:pPr>
            <a:r>
              <a:rPr lang="en-US" sz="8000" b="1" dirty="0">
                <a:solidFill>
                  <a:schemeClr val="bg1"/>
                </a:solidFill>
                <a:latin typeface="TT Norms Bold"/>
                <a:ea typeface="TT Norms Bold"/>
                <a:cs typeface="TT Norms Bold"/>
                <a:sym typeface="TT Norms Bold"/>
              </a:rPr>
              <a:t>Code Implementation</a:t>
            </a:r>
          </a:p>
        </p:txBody>
      </p:sp>
      <p:pic>
        <p:nvPicPr>
          <p:cNvPr id="2" name="Picture 1" descr="A red and white logo&#10;&#10;Description automatically generated">
            <a:extLst>
              <a:ext uri="{FF2B5EF4-FFF2-40B4-BE49-F238E27FC236}">
                <a16:creationId xmlns:a16="http://schemas.microsoft.com/office/drawing/2014/main" id="{BC0FBD1E-1848-694B-A458-8ACE1DA09B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0843"/>
            <a:ext cx="2476500" cy="24765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" name="Picture 2" descr="A logo with a crown and a crown in a circle&#10;&#10;Description automatically generated">
            <a:extLst>
              <a:ext uri="{FF2B5EF4-FFF2-40B4-BE49-F238E27FC236}">
                <a16:creationId xmlns:a16="http://schemas.microsoft.com/office/drawing/2014/main" id="{B455214A-EDA9-20D5-D87F-14CDD7C058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15519" y="0"/>
            <a:ext cx="2672481" cy="24765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755993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13E148-D5EE-C867-F19F-672973B609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>
            <a:extLst>
              <a:ext uri="{FF2B5EF4-FFF2-40B4-BE49-F238E27FC236}">
                <a16:creationId xmlns:a16="http://schemas.microsoft.com/office/drawing/2014/main" id="{E25799C7-1AC7-1147-FEBC-978E4E474228}"/>
              </a:ext>
            </a:extLst>
          </p:cNvPr>
          <p:cNvSpPr txBox="1"/>
          <p:nvPr/>
        </p:nvSpPr>
        <p:spPr>
          <a:xfrm>
            <a:off x="3048000" y="571500"/>
            <a:ext cx="11488776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latin typeface="TT Norms"/>
                <a:ea typeface="TT Norms"/>
                <a:cs typeface="TT Norms"/>
                <a:sym typeface="TT Norms"/>
              </a:rPr>
              <a:t>Content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6B8DCA-6A8E-3BC6-7BC2-429002BBFEEB}"/>
              </a:ext>
            </a:extLst>
          </p:cNvPr>
          <p:cNvSpPr txBox="1"/>
          <p:nvPr/>
        </p:nvSpPr>
        <p:spPr>
          <a:xfrm>
            <a:off x="2209800" y="2171700"/>
            <a:ext cx="10287000" cy="77867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>
                <a:latin typeface="Arial Rounded MT Bold" panose="020F0704030504030204" pitchFamily="34" charset="0"/>
              </a:rPr>
              <a:t>Abstract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>
                <a:latin typeface="Arial Rounded MT Bold" panose="020F0704030504030204" pitchFamily="34" charset="0"/>
              </a:rPr>
              <a:t>Introduction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>
                <a:latin typeface="Arial Rounded MT Bold" panose="020F0704030504030204" pitchFamily="34" charset="0"/>
              </a:rPr>
              <a:t>Technology Stack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>
                <a:latin typeface="Arial Rounded MT Bold" panose="020F0704030504030204" pitchFamily="34" charset="0"/>
              </a:rPr>
              <a:t>Problem Statement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>
                <a:latin typeface="Arial Rounded MT Bold" panose="020F0704030504030204" pitchFamily="34" charset="0"/>
              </a:rPr>
              <a:t>About </a:t>
            </a:r>
            <a:r>
              <a:rPr lang="en-IN" sz="2000" dirty="0" err="1">
                <a:latin typeface="Arial Rounded MT Bold" panose="020F0704030504030204" pitchFamily="34" charset="0"/>
              </a:rPr>
              <a:t>kNN</a:t>
            </a:r>
            <a:endParaRPr lang="en-IN" sz="2000" dirty="0">
              <a:latin typeface="Arial Rounded MT Bold" panose="020F0704030504030204" pitchFamily="34" charset="0"/>
            </a:endParaRPr>
          </a:p>
          <a:p>
            <a:r>
              <a:rPr lang="en-IN" sz="2000" dirty="0">
                <a:latin typeface="Arial Rounded MT Bold" panose="020F0704030504030204" pitchFamily="34" charset="0"/>
              </a:rPr>
              <a:t>              -Advantages</a:t>
            </a:r>
          </a:p>
          <a:p>
            <a:r>
              <a:rPr lang="en-IN" sz="2000" dirty="0">
                <a:latin typeface="Arial Rounded MT Bold" panose="020F0704030504030204" pitchFamily="34" charset="0"/>
              </a:rPr>
              <a:t>              -Challenges</a:t>
            </a:r>
          </a:p>
          <a:p>
            <a:r>
              <a:rPr lang="en-IN" sz="2000" dirty="0">
                <a:latin typeface="Arial Rounded MT Bold" panose="020F0704030504030204" pitchFamily="34" charset="0"/>
              </a:rPr>
              <a:t>              - Relevance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>
                <a:latin typeface="Arial Rounded MT Bold" panose="020F0704030504030204" pitchFamily="34" charset="0"/>
              </a:rPr>
              <a:t>About Ray</a:t>
            </a:r>
          </a:p>
          <a:p>
            <a:r>
              <a:rPr lang="en-IN" sz="2000" dirty="0">
                <a:latin typeface="Arial Rounded MT Bold" panose="020F0704030504030204" pitchFamily="34" charset="0"/>
              </a:rPr>
              <a:t>               -Ray Framework</a:t>
            </a:r>
          </a:p>
          <a:p>
            <a:r>
              <a:rPr lang="en-IN" sz="2000" dirty="0">
                <a:latin typeface="Arial Rounded MT Bold" panose="020F0704030504030204" pitchFamily="34" charset="0"/>
              </a:rPr>
              <a:t>               -Ray Libraries</a:t>
            </a:r>
          </a:p>
          <a:p>
            <a:r>
              <a:rPr lang="en-IN" sz="2000" dirty="0">
                <a:latin typeface="Arial Rounded MT Bold" panose="020F0704030504030204" pitchFamily="34" charset="0"/>
              </a:rPr>
              <a:t>               -Parallel Processing</a:t>
            </a:r>
          </a:p>
          <a:p>
            <a:r>
              <a:rPr lang="en-IN" sz="2000" dirty="0">
                <a:latin typeface="Arial Rounded MT Bold" panose="020F0704030504030204" pitchFamily="34" charset="0"/>
              </a:rPr>
              <a:t>               -Why Ray?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>
                <a:latin typeface="Arial Rounded MT Bold" panose="020F0704030504030204" pitchFamily="34" charset="0"/>
              </a:rPr>
              <a:t>Code Implementation</a:t>
            </a:r>
          </a:p>
          <a:p>
            <a:r>
              <a:rPr lang="en-IN" sz="2000" dirty="0">
                <a:latin typeface="Arial Rounded MT Bold" panose="020F0704030504030204" pitchFamily="34" charset="0"/>
              </a:rPr>
              <a:t>               -Serial implementation of </a:t>
            </a:r>
            <a:r>
              <a:rPr lang="en-IN" sz="2000" dirty="0" err="1">
                <a:latin typeface="Arial Rounded MT Bold" panose="020F0704030504030204" pitchFamily="34" charset="0"/>
              </a:rPr>
              <a:t>kNN</a:t>
            </a:r>
            <a:r>
              <a:rPr lang="en-IN" sz="2000" dirty="0">
                <a:latin typeface="Arial Rounded MT Bold" panose="020F0704030504030204" pitchFamily="34" charset="0"/>
              </a:rPr>
              <a:t> without Ray</a:t>
            </a:r>
          </a:p>
          <a:p>
            <a:r>
              <a:rPr lang="en-IN" sz="2000" dirty="0">
                <a:latin typeface="Arial Rounded MT Bold" panose="020F0704030504030204" pitchFamily="34" charset="0"/>
              </a:rPr>
              <a:t>               -Distributed implementation of </a:t>
            </a:r>
            <a:r>
              <a:rPr lang="en-IN" sz="2000" dirty="0" err="1">
                <a:latin typeface="Arial Rounded MT Bold" panose="020F0704030504030204" pitchFamily="34" charset="0"/>
              </a:rPr>
              <a:t>kNN</a:t>
            </a:r>
            <a:r>
              <a:rPr lang="en-IN" sz="2000" dirty="0">
                <a:latin typeface="Arial Rounded MT Bold" panose="020F0704030504030204" pitchFamily="34" charset="0"/>
              </a:rPr>
              <a:t> with Ray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>
                <a:latin typeface="Arial Rounded MT Bold" panose="020F0704030504030204" pitchFamily="34" charset="0"/>
              </a:rPr>
              <a:t>Experimental Result</a:t>
            </a:r>
          </a:p>
          <a:p>
            <a:r>
              <a:rPr lang="en-IN" sz="2000" dirty="0">
                <a:latin typeface="Arial Rounded MT Bold" panose="020F0704030504030204" pitchFamily="34" charset="0"/>
              </a:rPr>
              <a:t>               -Comparison with Traditional </a:t>
            </a:r>
            <a:r>
              <a:rPr lang="en-IN" sz="2000" dirty="0" err="1">
                <a:latin typeface="Arial Rounded MT Bold" panose="020F0704030504030204" pitchFamily="34" charset="0"/>
              </a:rPr>
              <a:t>kNN</a:t>
            </a:r>
            <a:endParaRPr lang="en-IN" sz="2000" dirty="0">
              <a:latin typeface="Arial Rounded MT Bold" panose="020F0704030504030204" pitchFamily="34" charset="0"/>
            </a:endParaRPr>
          </a:p>
          <a:p>
            <a:r>
              <a:rPr lang="en-IN" sz="2000" dirty="0">
                <a:latin typeface="Arial Rounded MT Bold" panose="020F0704030504030204" pitchFamily="34" charset="0"/>
              </a:rPr>
              <a:t>                              -&gt;Sequence </a:t>
            </a:r>
            <a:r>
              <a:rPr lang="en-IN" sz="2000" dirty="0" err="1">
                <a:latin typeface="Arial Rounded MT Bold" panose="020F0704030504030204" pitchFamily="34" charset="0"/>
              </a:rPr>
              <a:t>kNN</a:t>
            </a:r>
            <a:r>
              <a:rPr lang="en-IN" sz="2000" dirty="0">
                <a:latin typeface="Arial Rounded MT Bold" panose="020F0704030504030204" pitchFamily="34" charset="0"/>
              </a:rPr>
              <a:t>(Without Ray) for k=3</a:t>
            </a:r>
          </a:p>
          <a:p>
            <a:r>
              <a:rPr lang="en-IN" sz="2000" dirty="0">
                <a:latin typeface="Arial Rounded MT Bold" panose="020F0704030504030204" pitchFamily="34" charset="0"/>
              </a:rPr>
              <a:t>                              -&gt;Distributed </a:t>
            </a:r>
            <a:r>
              <a:rPr lang="en-IN" sz="2000" dirty="0" err="1">
                <a:latin typeface="Arial Rounded MT Bold" panose="020F0704030504030204" pitchFamily="34" charset="0"/>
              </a:rPr>
              <a:t>kNN</a:t>
            </a:r>
            <a:r>
              <a:rPr lang="en-IN" sz="2000" dirty="0">
                <a:latin typeface="Arial Rounded MT Bold" panose="020F0704030504030204" pitchFamily="34" charset="0"/>
              </a:rPr>
              <a:t>(Ray) for k=3</a:t>
            </a:r>
          </a:p>
          <a:p>
            <a:r>
              <a:rPr lang="en-IN" sz="2000" dirty="0">
                <a:latin typeface="Arial Rounded MT Bold" panose="020F0704030504030204" pitchFamily="34" charset="0"/>
              </a:rPr>
              <a:t>                               -&gt;Sequence </a:t>
            </a:r>
            <a:r>
              <a:rPr lang="en-IN" sz="2000" dirty="0" err="1">
                <a:latin typeface="Arial Rounded MT Bold" panose="020F0704030504030204" pitchFamily="34" charset="0"/>
              </a:rPr>
              <a:t>kNN</a:t>
            </a:r>
            <a:r>
              <a:rPr lang="en-IN" sz="2000" dirty="0">
                <a:latin typeface="Arial Rounded MT Bold" panose="020F0704030504030204" pitchFamily="34" charset="0"/>
              </a:rPr>
              <a:t>(Without Ray) for k=5</a:t>
            </a:r>
          </a:p>
          <a:p>
            <a:r>
              <a:rPr lang="en-IN" sz="2000" dirty="0">
                <a:latin typeface="Arial Rounded MT Bold" panose="020F0704030504030204" pitchFamily="34" charset="0"/>
              </a:rPr>
              <a:t>                              -&gt;Distributed </a:t>
            </a:r>
            <a:r>
              <a:rPr lang="en-IN" sz="2000" dirty="0" err="1">
                <a:latin typeface="Arial Rounded MT Bold" panose="020F0704030504030204" pitchFamily="34" charset="0"/>
              </a:rPr>
              <a:t>kNN</a:t>
            </a:r>
            <a:r>
              <a:rPr lang="en-IN" sz="2000" dirty="0">
                <a:latin typeface="Arial Rounded MT Bold" panose="020F0704030504030204" pitchFamily="34" charset="0"/>
              </a:rPr>
              <a:t>(Ray) for k=5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>
                <a:latin typeface="Arial Rounded MT Bold" panose="020F0704030504030204" pitchFamily="34" charset="0"/>
              </a:rPr>
              <a:t>Future 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>
                <a:latin typeface="Arial Rounded MT Bold" panose="020F0704030504030204" pitchFamily="34" charset="0"/>
              </a:rPr>
              <a:t>Conclusion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>
                <a:latin typeface="Arial Rounded MT Bold" panose="020F0704030504030204" pitchFamily="34" charset="0"/>
              </a:rPr>
              <a:t>References</a:t>
            </a:r>
          </a:p>
        </p:txBody>
      </p:sp>
      <p:pic>
        <p:nvPicPr>
          <p:cNvPr id="2" name="Picture 1" descr="A red and white logo&#10;&#10;Description automatically generated">
            <a:extLst>
              <a:ext uri="{FF2B5EF4-FFF2-40B4-BE49-F238E27FC236}">
                <a16:creationId xmlns:a16="http://schemas.microsoft.com/office/drawing/2014/main" id="{FC7B9EEF-5EC9-EFC4-745D-D94DBDCA06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76500" cy="2476500"/>
          </a:xfrm>
          <a:prstGeom prst="rect">
            <a:avLst/>
          </a:prstGeom>
        </p:spPr>
      </p:pic>
      <p:pic>
        <p:nvPicPr>
          <p:cNvPr id="4" name="Picture 3" descr="A logo with a crown and a crown in a circle&#10;&#10;Description automatically generated">
            <a:extLst>
              <a:ext uri="{FF2B5EF4-FFF2-40B4-BE49-F238E27FC236}">
                <a16:creationId xmlns:a16="http://schemas.microsoft.com/office/drawing/2014/main" id="{FA247DD8-F91B-0BAE-EA60-A24295B82B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15518" y="0"/>
            <a:ext cx="2672481" cy="24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194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494139" y="3848100"/>
            <a:ext cx="7278261" cy="31931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6000" b="1" dirty="0">
                <a:latin typeface="TT Norms Bold"/>
                <a:ea typeface="TT Norms Bold"/>
                <a:cs typeface="TT Norms Bold"/>
                <a:sym typeface="TT Norms Bold"/>
              </a:rPr>
              <a:t>Serial Implementation of </a:t>
            </a:r>
            <a:r>
              <a:rPr lang="en-US" sz="6000" b="1" dirty="0" err="1">
                <a:latin typeface="TT Norms Bold"/>
                <a:ea typeface="TT Norms Bold"/>
                <a:cs typeface="TT Norms Bold"/>
                <a:sym typeface="TT Norms Bold"/>
              </a:rPr>
              <a:t>kNN</a:t>
            </a:r>
            <a:r>
              <a:rPr lang="en-US" sz="6000" b="1" dirty="0">
                <a:latin typeface="TT Norms Bold"/>
                <a:ea typeface="TT Norms Bold"/>
                <a:cs typeface="TT Norms Bold"/>
                <a:sym typeface="TT Norms Bold"/>
              </a:rPr>
              <a:t> without Ray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956941" y="4199514"/>
            <a:ext cx="9836920" cy="7807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94"/>
              </a:lnSpc>
              <a:spcBef>
                <a:spcPct val="0"/>
              </a:spcBef>
            </a:pPr>
            <a:r>
              <a:rPr lang="en-US" sz="2210" b="1" dirty="0">
                <a:latin typeface="TT Norms Bold"/>
                <a:ea typeface="TT Norms Bold"/>
                <a:cs typeface="TT Norms Bold"/>
                <a:sym typeface="TT Norms Bold"/>
              </a:rPr>
              <a:t>CODE SNIPPET:</a:t>
            </a:r>
          </a:p>
          <a:p>
            <a:pPr algn="l">
              <a:lnSpc>
                <a:spcPts val="3094"/>
              </a:lnSpc>
              <a:spcBef>
                <a:spcPct val="0"/>
              </a:spcBef>
            </a:pPr>
            <a:endParaRPr lang="en-US" sz="2210" b="1" dirty="0">
              <a:latin typeface="TT Norms Bold"/>
              <a:ea typeface="TT Norms Bold"/>
              <a:cs typeface="TT Norms Bold"/>
              <a:sym typeface="TT Norms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7089902" y="1828993"/>
            <a:ext cx="8505951" cy="23705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endParaRPr lang="en-US" sz="2199" dirty="0">
              <a:latin typeface="TT Norms"/>
              <a:ea typeface="TT Norms"/>
              <a:cs typeface="TT Norms"/>
              <a:sym typeface="TT Norms"/>
            </a:endParaRP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3000" dirty="0">
                <a:latin typeface="TT Norms"/>
                <a:sym typeface="TT Norms"/>
              </a:rPr>
              <a:t>In the serial implementation, the algorithm calculates distances and classifies points sequentially, which becomes computationally intensive for large datasets.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endParaRPr lang="en-US" sz="2199" dirty="0">
              <a:latin typeface="TT Norms"/>
              <a:ea typeface="TT Norms"/>
              <a:cs typeface="TT Norms"/>
              <a:sym typeface="TT Norm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2EC7A76-8E31-6CAF-BEC6-B2B0EFBD98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0719" y="4644157"/>
            <a:ext cx="8923800" cy="4529891"/>
          </a:xfrm>
          <a:prstGeom prst="rect">
            <a:avLst/>
          </a:prstGeom>
        </p:spPr>
      </p:pic>
      <p:pic>
        <p:nvPicPr>
          <p:cNvPr id="2" name="Picture 1" descr="A red and white logo&#10;&#10;Description automatically generated">
            <a:extLst>
              <a:ext uri="{FF2B5EF4-FFF2-40B4-BE49-F238E27FC236}">
                <a16:creationId xmlns:a16="http://schemas.microsoft.com/office/drawing/2014/main" id="{503DED05-D0B8-875A-28EA-CD506D1813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76500" cy="2476500"/>
          </a:xfrm>
          <a:prstGeom prst="rect">
            <a:avLst/>
          </a:prstGeom>
        </p:spPr>
      </p:pic>
      <p:pic>
        <p:nvPicPr>
          <p:cNvPr id="3" name="Picture 2" descr="A logo with a crown and a crown in a circle&#10;&#10;Description automatically generated">
            <a:extLst>
              <a:ext uri="{FF2B5EF4-FFF2-40B4-BE49-F238E27FC236}">
                <a16:creationId xmlns:a16="http://schemas.microsoft.com/office/drawing/2014/main" id="{DCEB1A6D-F727-2D48-1343-FC8A42473D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15518" y="0"/>
            <a:ext cx="2672481" cy="24765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028700" y="3740906"/>
            <a:ext cx="6295433" cy="3171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6000" b="1" dirty="0">
                <a:latin typeface="TT Norms Bold"/>
                <a:ea typeface="TT Norms Bold"/>
                <a:cs typeface="TT Norms Bold"/>
                <a:sym typeface="TT Norms Bold"/>
              </a:rPr>
              <a:t>Distributed Implementation of </a:t>
            </a:r>
            <a:r>
              <a:rPr lang="en-US" sz="6000" b="1" dirty="0" err="1">
                <a:latin typeface="TT Norms Bold"/>
                <a:ea typeface="TT Norms Bold"/>
                <a:cs typeface="TT Norms Bold"/>
                <a:sym typeface="TT Norms Bold"/>
              </a:rPr>
              <a:t>kNN</a:t>
            </a:r>
            <a:r>
              <a:rPr lang="en-US" sz="6000" b="1" dirty="0">
                <a:latin typeface="TT Norms Bold"/>
                <a:ea typeface="TT Norms Bold"/>
                <a:cs typeface="TT Norms Bold"/>
                <a:sym typeface="TT Norms Bold"/>
              </a:rPr>
              <a:t> with Ray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329049" y="1077406"/>
            <a:ext cx="7853255" cy="2500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00"/>
              </a:lnSpc>
              <a:spcBef>
                <a:spcPct val="0"/>
              </a:spcBef>
            </a:pPr>
            <a:r>
              <a:rPr lang="en-US" sz="3000" dirty="0">
                <a:latin typeface="TT Norms"/>
                <a:sym typeface="TT Norms"/>
              </a:rPr>
              <a:t>To overcome the serial approach's limitations, the KNN algorithm was parallelized using Ray, distributing distance computations and classification tasks among workers.</a:t>
            </a:r>
          </a:p>
          <a:p>
            <a:pPr algn="l">
              <a:lnSpc>
                <a:spcPts val="2800"/>
              </a:lnSpc>
              <a:spcBef>
                <a:spcPct val="0"/>
              </a:spcBef>
            </a:pPr>
            <a:endParaRPr lang="en-US" sz="2000" dirty="0">
              <a:latin typeface="TT Norms"/>
              <a:ea typeface="TT Norms"/>
              <a:cs typeface="TT Norms"/>
              <a:sym typeface="TT Norms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8038316" y="3613024"/>
            <a:ext cx="8886403" cy="7053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 b="1" dirty="0">
                <a:latin typeface="TT Norms Bold"/>
                <a:ea typeface="TT Norms Bold"/>
                <a:cs typeface="TT Norms Bold"/>
                <a:sym typeface="TT Norms Bold"/>
              </a:rPr>
              <a:t>CODE SNIPPET:</a:t>
            </a:r>
          </a:p>
          <a:p>
            <a:pPr algn="l">
              <a:lnSpc>
                <a:spcPts val="2800"/>
              </a:lnSpc>
              <a:spcBef>
                <a:spcPct val="0"/>
              </a:spcBef>
            </a:pPr>
            <a:endParaRPr lang="en-US" sz="2000" b="1" dirty="0">
              <a:latin typeface="TT Norms Bold"/>
              <a:ea typeface="TT Norms Bold"/>
              <a:cs typeface="TT Norms Bold"/>
              <a:sym typeface="TT Norms Bold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2BD567B-E77D-0FE9-17A3-144273F5BF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6677" y="4353278"/>
            <a:ext cx="10059272" cy="5265876"/>
          </a:xfrm>
          <a:prstGeom prst="rect">
            <a:avLst/>
          </a:prstGeom>
        </p:spPr>
      </p:pic>
      <p:pic>
        <p:nvPicPr>
          <p:cNvPr id="2" name="Picture 1" descr="A red and white logo&#10;&#10;Description automatically generated">
            <a:extLst>
              <a:ext uri="{FF2B5EF4-FFF2-40B4-BE49-F238E27FC236}">
                <a16:creationId xmlns:a16="http://schemas.microsoft.com/office/drawing/2014/main" id="{B7A173B1-925A-6650-DDE5-686494245B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76500" cy="2476500"/>
          </a:xfrm>
          <a:prstGeom prst="rect">
            <a:avLst/>
          </a:prstGeom>
        </p:spPr>
      </p:pic>
      <p:pic>
        <p:nvPicPr>
          <p:cNvPr id="4" name="Picture 3" descr="A logo with a crown and a crown in a circle&#10;&#10;Description automatically generated">
            <a:extLst>
              <a:ext uri="{FF2B5EF4-FFF2-40B4-BE49-F238E27FC236}">
                <a16:creationId xmlns:a16="http://schemas.microsoft.com/office/drawing/2014/main" id="{7A46D65F-ABC6-6C5E-5FE4-6F284AAE4E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15518" y="0"/>
            <a:ext cx="2672481" cy="24765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>
            <a:off x="975652" y="4372050"/>
            <a:ext cx="319073" cy="319073"/>
            <a:chOff x="0" y="0"/>
            <a:chExt cx="84036" cy="8403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4036" cy="84036"/>
            </a:xfrm>
            <a:custGeom>
              <a:avLst/>
              <a:gdLst/>
              <a:ahLst/>
              <a:cxnLst/>
              <a:rect l="l" t="t" r="r" b="b"/>
              <a:pathLst>
                <a:path w="84036" h="84036">
                  <a:moveTo>
                    <a:pt x="0" y="0"/>
                  </a:moveTo>
                  <a:lnTo>
                    <a:pt x="84036" y="0"/>
                  </a:lnTo>
                  <a:lnTo>
                    <a:pt x="84036" y="84036"/>
                  </a:lnTo>
                  <a:lnTo>
                    <a:pt x="0" y="8403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4036" cy="1316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3276600" y="4172175"/>
            <a:ext cx="12344400" cy="11464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8400"/>
              </a:lnSpc>
            </a:pPr>
            <a:r>
              <a:rPr lang="en-US" sz="8800" b="1" dirty="0">
                <a:latin typeface="TT Norms Bold"/>
                <a:ea typeface="TT Norms Bold"/>
                <a:cs typeface="TT Norms Bold"/>
                <a:sym typeface="TT Norms Bold"/>
              </a:rPr>
              <a:t>Experimental Results</a:t>
            </a:r>
          </a:p>
        </p:txBody>
      </p:sp>
      <p:pic>
        <p:nvPicPr>
          <p:cNvPr id="2" name="Picture 1" descr="A red and white logo&#10;&#10;Description automatically generated">
            <a:extLst>
              <a:ext uri="{FF2B5EF4-FFF2-40B4-BE49-F238E27FC236}">
                <a16:creationId xmlns:a16="http://schemas.microsoft.com/office/drawing/2014/main" id="{BC6BD36A-95C7-C54C-DF6C-C2A98CD85C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76500" cy="2476500"/>
          </a:xfrm>
          <a:prstGeom prst="rect">
            <a:avLst/>
          </a:prstGeom>
        </p:spPr>
      </p:pic>
      <p:pic>
        <p:nvPicPr>
          <p:cNvPr id="3" name="Picture 2" descr="A logo with a crown and a crown in a circle&#10;&#10;Description automatically generated">
            <a:extLst>
              <a:ext uri="{FF2B5EF4-FFF2-40B4-BE49-F238E27FC236}">
                <a16:creationId xmlns:a16="http://schemas.microsoft.com/office/drawing/2014/main" id="{BEFF2EDC-6415-E9C4-9B98-834E089B9A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15518" y="0"/>
            <a:ext cx="2672481" cy="24765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37D47B-0990-D5DE-7F3D-7DD7D58CE0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9F5CCE08-AEA3-CFAD-9F5E-1844342D7729}"/>
              </a:ext>
            </a:extLst>
          </p:cNvPr>
          <p:cNvSpPr txBox="1"/>
          <p:nvPr/>
        </p:nvSpPr>
        <p:spPr>
          <a:xfrm>
            <a:off x="4114800" y="834490"/>
            <a:ext cx="79248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>
                <a:effectLst/>
                <a:latin typeface="LM Roman 12"/>
                <a:ea typeface="LM Roman 12"/>
                <a:cs typeface="LM Roman 12"/>
              </a:rPr>
              <a:t>Comparison with Traditional KNN</a:t>
            </a:r>
            <a:endParaRPr lang="en-IN" sz="40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6DC68F8-43D0-32F9-B9B4-8DC3EBAEC3DD}"/>
              </a:ext>
            </a:extLst>
          </p:cNvPr>
          <p:cNvSpPr txBox="1"/>
          <p:nvPr/>
        </p:nvSpPr>
        <p:spPr>
          <a:xfrm>
            <a:off x="2209800" y="1745155"/>
            <a:ext cx="6248400" cy="7092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05000"/>
              </a:lnSpc>
              <a:buFont typeface="Symbol" panose="05050102010706020507" pitchFamily="18" charset="2"/>
              <a:buChar char=""/>
            </a:pPr>
            <a:r>
              <a:rPr lang="en-IN" sz="4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LM Roman 12"/>
              </a:rPr>
              <a:t>Sequential </a:t>
            </a:r>
            <a:r>
              <a:rPr lang="en-IN" sz="4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LM Roman 12"/>
              </a:rPr>
              <a:t>kNN</a:t>
            </a:r>
            <a:r>
              <a:rPr lang="en-IN" sz="4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LM Roman 12"/>
              </a:rPr>
              <a:t> for k=3</a:t>
            </a:r>
            <a:endParaRPr lang="en-IN" sz="4000" dirty="0">
              <a:effectLst/>
              <a:latin typeface="LM Roman 12"/>
              <a:ea typeface="LM Roman 12"/>
              <a:cs typeface="LM Roman 12"/>
            </a:endParaRPr>
          </a:p>
        </p:txBody>
      </p: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607CEBDD-0811-DE9B-9D0F-32D460C8D7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1015542"/>
              </p:ext>
            </p:extLst>
          </p:nvPr>
        </p:nvGraphicFramePr>
        <p:xfrm>
          <a:off x="1905000" y="2628900"/>
          <a:ext cx="14097000" cy="746625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524250">
                  <a:extLst>
                    <a:ext uri="{9D8B030D-6E8A-4147-A177-3AD203B41FA5}">
                      <a16:colId xmlns:a16="http://schemas.microsoft.com/office/drawing/2014/main" val="589099681"/>
                    </a:ext>
                  </a:extLst>
                </a:gridCol>
                <a:gridCol w="3524250">
                  <a:extLst>
                    <a:ext uri="{9D8B030D-6E8A-4147-A177-3AD203B41FA5}">
                      <a16:colId xmlns:a16="http://schemas.microsoft.com/office/drawing/2014/main" val="3596164401"/>
                    </a:ext>
                  </a:extLst>
                </a:gridCol>
                <a:gridCol w="3524250">
                  <a:extLst>
                    <a:ext uri="{9D8B030D-6E8A-4147-A177-3AD203B41FA5}">
                      <a16:colId xmlns:a16="http://schemas.microsoft.com/office/drawing/2014/main" val="210751316"/>
                    </a:ext>
                  </a:extLst>
                </a:gridCol>
                <a:gridCol w="3524250">
                  <a:extLst>
                    <a:ext uri="{9D8B030D-6E8A-4147-A177-3AD203B41FA5}">
                      <a16:colId xmlns:a16="http://schemas.microsoft.com/office/drawing/2014/main" val="1570792817"/>
                    </a:ext>
                  </a:extLst>
                </a:gridCol>
              </a:tblGrid>
              <a:tr h="430654">
                <a:tc>
                  <a:txBody>
                    <a:bodyPr/>
                    <a:lstStyle/>
                    <a:p>
                      <a:pPr algn="l">
                        <a:lnSpc>
                          <a:spcPct val="105000"/>
                        </a:lnSpc>
                      </a:pPr>
                      <a:r>
                        <a:rPr lang="en-IN" sz="2400">
                          <a:effectLst/>
                        </a:rPr>
                        <a:t>Metric</a:t>
                      </a:r>
                      <a:endParaRPr lang="en-IN" sz="2400">
                        <a:effectLst/>
                        <a:latin typeface="LM Roman 12"/>
                        <a:ea typeface="LM Roman 12"/>
                        <a:cs typeface="LM Roman 1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5000"/>
                        </a:lnSpc>
                      </a:pPr>
                      <a:r>
                        <a:rPr lang="en-IN" sz="2400">
                          <a:effectLst/>
                        </a:rPr>
                        <a:t>Dataset Name</a:t>
                      </a:r>
                      <a:endParaRPr lang="en-IN" sz="2400">
                        <a:effectLst/>
                        <a:latin typeface="LM Roman 12"/>
                        <a:ea typeface="LM Roman 12"/>
                        <a:cs typeface="LM Roman 1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5000"/>
                        </a:lnSpc>
                      </a:pPr>
                      <a:r>
                        <a:rPr lang="en-IN" sz="2400">
                          <a:effectLst/>
                        </a:rPr>
                        <a:t>Value</a:t>
                      </a:r>
                      <a:endParaRPr lang="en-IN" sz="2400">
                        <a:effectLst/>
                        <a:latin typeface="LM Roman 12"/>
                        <a:ea typeface="LM Roman 12"/>
                        <a:cs typeface="LM Roman 1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5000"/>
                        </a:lnSpc>
                      </a:pPr>
                      <a:r>
                        <a:rPr lang="en-IN" sz="2400">
                          <a:effectLst/>
                        </a:rPr>
                        <a:t>Observation</a:t>
                      </a:r>
                      <a:endParaRPr lang="en-IN" sz="2400">
                        <a:effectLst/>
                        <a:latin typeface="LM Roman 12"/>
                        <a:ea typeface="LM Roman 12"/>
                        <a:cs typeface="LM Roman 1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250485028"/>
                  </a:ext>
                </a:extLst>
              </a:tr>
              <a:tr h="1328171">
                <a:tc>
                  <a:txBody>
                    <a:bodyPr/>
                    <a:lstStyle/>
                    <a:p>
                      <a:pPr algn="l">
                        <a:lnSpc>
                          <a:spcPct val="105000"/>
                        </a:lnSpc>
                      </a:pPr>
                      <a:r>
                        <a:rPr lang="en-IN" sz="2400" dirty="0">
                          <a:effectLst/>
                        </a:rPr>
                        <a:t>Accuracy (%)</a:t>
                      </a:r>
                      <a:endParaRPr lang="en-IN" sz="2400" dirty="0">
                        <a:effectLst/>
                        <a:latin typeface="LM Roman 12"/>
                        <a:ea typeface="LM Roman 12"/>
                        <a:cs typeface="LM Roman 1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5000"/>
                        </a:lnSpc>
                      </a:pPr>
                      <a:r>
                        <a:rPr lang="en-IN" sz="2400">
                          <a:effectLst/>
                        </a:rPr>
                        <a:t>Iris Dataset</a:t>
                      </a:r>
                      <a:br>
                        <a:rPr lang="en-IN" sz="2400">
                          <a:effectLst/>
                        </a:rPr>
                      </a:br>
                      <a:r>
                        <a:rPr lang="en-US" sz="2400">
                          <a:effectLst/>
                        </a:rPr>
                        <a:t>150 Instances</a:t>
                      </a:r>
                      <a:br>
                        <a:rPr lang="en-US" sz="2400">
                          <a:effectLst/>
                        </a:rPr>
                      </a:br>
                      <a:r>
                        <a:rPr lang="en-US" sz="2400">
                          <a:effectLst/>
                        </a:rPr>
                        <a:t>4 Features</a:t>
                      </a:r>
                      <a:endParaRPr lang="en-IN" sz="2400">
                        <a:effectLst/>
                        <a:latin typeface="LM Roman 12"/>
                        <a:ea typeface="LM Roman 12"/>
                        <a:cs typeface="LM Roman 1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5000"/>
                        </a:lnSpc>
                      </a:pPr>
                      <a:r>
                        <a:rPr lang="en-US" sz="2400">
                          <a:effectLst/>
                        </a:rPr>
                        <a:t>82.62%</a:t>
                      </a:r>
                      <a:endParaRPr lang="en-IN" sz="2400">
                        <a:effectLst/>
                        <a:latin typeface="LM Roman 12"/>
                        <a:ea typeface="LM Roman 12"/>
                        <a:cs typeface="LM Roman 1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5000"/>
                        </a:lnSpc>
                      </a:pPr>
                      <a:r>
                        <a:rPr lang="en-IN" sz="2400">
                          <a:effectLst/>
                        </a:rPr>
                        <a:t>High accuracy for a small, well-defined dataset.</a:t>
                      </a:r>
                      <a:endParaRPr lang="en-IN" sz="2400">
                        <a:effectLst/>
                        <a:latin typeface="LM Roman 12"/>
                        <a:ea typeface="LM Roman 12"/>
                        <a:cs typeface="LM Roman 1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268532384"/>
                  </a:ext>
                </a:extLst>
              </a:tr>
              <a:tr h="879413">
                <a:tc>
                  <a:txBody>
                    <a:bodyPr/>
                    <a:lstStyle/>
                    <a:p>
                      <a:pPr algn="l">
                        <a:lnSpc>
                          <a:spcPct val="105000"/>
                        </a:lnSpc>
                      </a:pPr>
                      <a:r>
                        <a:rPr lang="en-IN" sz="2400">
                          <a:effectLst/>
                        </a:rPr>
                        <a:t>Execution Time</a:t>
                      </a:r>
                      <a:endParaRPr lang="en-IN" sz="2400">
                        <a:effectLst/>
                        <a:latin typeface="LM Roman 12"/>
                        <a:ea typeface="LM Roman 12"/>
                        <a:cs typeface="LM Roman 1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>
                          <a:effectLst/>
                        </a:rPr>
                        <a:t> </a:t>
                      </a:r>
                      <a:endParaRPr lang="en-IN" sz="2400">
                        <a:effectLst/>
                        <a:latin typeface="LM Roman 12"/>
                        <a:ea typeface="LM Roman 12"/>
                        <a:cs typeface="LM Roman 1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5000"/>
                        </a:lnSpc>
                      </a:pPr>
                      <a:r>
                        <a:rPr lang="en-US" sz="2400">
                          <a:effectLst/>
                        </a:rPr>
                        <a:t>5.6645 seconds</a:t>
                      </a:r>
                      <a:endParaRPr lang="en-IN" sz="2400">
                        <a:effectLst/>
                        <a:latin typeface="LM Roman 12"/>
                        <a:ea typeface="LM Roman 12"/>
                        <a:cs typeface="LM Roman 1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5000"/>
                        </a:lnSpc>
                      </a:pPr>
                      <a:r>
                        <a:rPr lang="en-IN" sz="2400">
                          <a:effectLst/>
                        </a:rPr>
                        <a:t>Quick execution due to small dataset size.</a:t>
                      </a:r>
                      <a:endParaRPr lang="en-IN" sz="2400">
                        <a:effectLst/>
                        <a:latin typeface="LM Roman 12"/>
                        <a:ea typeface="LM Roman 12"/>
                        <a:cs typeface="LM Roman 1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461616330"/>
                  </a:ext>
                </a:extLst>
              </a:tr>
              <a:tr h="1328171">
                <a:tc>
                  <a:txBody>
                    <a:bodyPr/>
                    <a:lstStyle/>
                    <a:p>
                      <a:pPr algn="l">
                        <a:lnSpc>
                          <a:spcPct val="105000"/>
                        </a:lnSpc>
                      </a:pPr>
                      <a:r>
                        <a:rPr lang="en-IN" sz="2400" dirty="0">
                          <a:effectLst/>
                        </a:rPr>
                        <a:t>Accuracy (%)</a:t>
                      </a:r>
                      <a:endParaRPr lang="en-IN" sz="2400" dirty="0">
                        <a:effectLst/>
                        <a:latin typeface="LM Roman 12"/>
                        <a:ea typeface="LM Roman 12"/>
                        <a:cs typeface="LM Roman 1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5000"/>
                        </a:lnSpc>
                      </a:pPr>
                      <a:r>
                        <a:rPr lang="en-US" sz="2400">
                          <a:effectLst/>
                        </a:rPr>
                        <a:t>Synthetic Dataset 1</a:t>
                      </a:r>
                      <a:br>
                        <a:rPr lang="en-US" sz="2400">
                          <a:effectLst/>
                        </a:rPr>
                      </a:br>
                      <a:r>
                        <a:rPr lang="en-US" sz="2400">
                          <a:effectLst/>
                        </a:rPr>
                        <a:t>1,00,000 Instances </a:t>
                      </a:r>
                      <a:br>
                        <a:rPr lang="en-US" sz="2400">
                          <a:effectLst/>
                        </a:rPr>
                      </a:br>
                      <a:r>
                        <a:rPr lang="en-US" sz="2400">
                          <a:effectLst/>
                        </a:rPr>
                        <a:t>10 Features</a:t>
                      </a:r>
                      <a:endParaRPr lang="en-IN" sz="2400">
                        <a:effectLst/>
                        <a:latin typeface="LM Roman 12"/>
                        <a:ea typeface="LM Roman 12"/>
                        <a:cs typeface="LM Roman 1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5000"/>
                        </a:lnSpc>
                      </a:pPr>
                      <a:r>
                        <a:rPr lang="en-US" sz="2400">
                          <a:effectLst/>
                        </a:rPr>
                        <a:t>84.25%</a:t>
                      </a:r>
                      <a:endParaRPr lang="en-IN" sz="2400">
                        <a:effectLst/>
                        <a:latin typeface="LM Roman 12"/>
                        <a:ea typeface="LM Roman 12"/>
                        <a:cs typeface="LM Roman 1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5000"/>
                        </a:lnSpc>
                      </a:pPr>
                      <a:r>
                        <a:rPr lang="en-IN" sz="2400" dirty="0">
                          <a:effectLst/>
                        </a:rPr>
                        <a:t>High accuracy with detailed features.</a:t>
                      </a:r>
                      <a:endParaRPr lang="en-IN" sz="2400" dirty="0">
                        <a:effectLst/>
                        <a:latin typeface="LM Roman 12"/>
                        <a:ea typeface="LM Roman 12"/>
                        <a:cs typeface="LM Roman 1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55913159"/>
                  </a:ext>
                </a:extLst>
              </a:tr>
              <a:tr h="879413">
                <a:tc>
                  <a:txBody>
                    <a:bodyPr/>
                    <a:lstStyle/>
                    <a:p>
                      <a:pPr algn="l">
                        <a:lnSpc>
                          <a:spcPct val="105000"/>
                        </a:lnSpc>
                      </a:pPr>
                      <a:r>
                        <a:rPr lang="en-IN" sz="2400">
                          <a:effectLst/>
                        </a:rPr>
                        <a:t>Execution Time</a:t>
                      </a:r>
                      <a:endParaRPr lang="en-IN" sz="2400">
                        <a:effectLst/>
                        <a:latin typeface="LM Roman 12"/>
                        <a:ea typeface="LM Roman 12"/>
                        <a:cs typeface="LM Roman 1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5000"/>
                        </a:lnSpc>
                      </a:pPr>
                      <a:r>
                        <a:rPr lang="en-US" sz="2400">
                          <a:effectLst/>
                        </a:rPr>
                        <a:t> </a:t>
                      </a:r>
                      <a:endParaRPr lang="en-IN" sz="2400">
                        <a:effectLst/>
                        <a:latin typeface="LM Roman 12"/>
                        <a:ea typeface="LM Roman 12"/>
                        <a:cs typeface="LM Roman 1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5000"/>
                        </a:lnSpc>
                      </a:pPr>
                      <a:r>
                        <a:rPr lang="en-IN" sz="2400">
                          <a:effectLst/>
                        </a:rPr>
                        <a:t>9.4014 seconds</a:t>
                      </a:r>
                      <a:endParaRPr lang="en-IN" sz="2400">
                        <a:effectLst/>
                        <a:latin typeface="LM Roman 12"/>
                        <a:ea typeface="LM Roman 12"/>
                        <a:cs typeface="LM Roman 1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5000"/>
                        </a:lnSpc>
                      </a:pPr>
                      <a:r>
                        <a:rPr lang="en-IN" sz="2400" dirty="0">
                          <a:effectLst/>
                        </a:rPr>
                        <a:t>Longer execution due to larger dataset size.</a:t>
                      </a:r>
                      <a:endParaRPr lang="en-IN" sz="2400" dirty="0">
                        <a:effectLst/>
                        <a:latin typeface="LM Roman 12"/>
                        <a:ea typeface="LM Roman 12"/>
                        <a:cs typeface="LM Roman 1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695351946"/>
                  </a:ext>
                </a:extLst>
              </a:tr>
              <a:tr h="1741018">
                <a:tc>
                  <a:txBody>
                    <a:bodyPr/>
                    <a:lstStyle/>
                    <a:p>
                      <a:pPr algn="l">
                        <a:lnSpc>
                          <a:spcPct val="105000"/>
                        </a:lnSpc>
                      </a:pPr>
                      <a:r>
                        <a:rPr lang="en-IN" sz="2400" dirty="0">
                          <a:effectLst/>
                        </a:rPr>
                        <a:t>Accuracy (%)</a:t>
                      </a:r>
                      <a:endParaRPr lang="en-IN" sz="2400" dirty="0">
                        <a:effectLst/>
                        <a:latin typeface="LM Roman 12"/>
                        <a:ea typeface="LM Roman 12"/>
                        <a:cs typeface="LM Roman 1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5000"/>
                        </a:lnSpc>
                      </a:pPr>
                      <a:r>
                        <a:rPr lang="en-US" sz="2400">
                          <a:effectLst/>
                        </a:rPr>
                        <a:t>Synthetic Dataset 2</a:t>
                      </a:r>
                      <a:br>
                        <a:rPr lang="en-US" sz="2400">
                          <a:effectLst/>
                        </a:rPr>
                      </a:br>
                      <a:r>
                        <a:rPr lang="en-US" sz="2400">
                          <a:effectLst/>
                        </a:rPr>
                        <a:t>1,00,000 Instances</a:t>
                      </a:r>
                      <a:br>
                        <a:rPr lang="en-US" sz="2400">
                          <a:effectLst/>
                        </a:rPr>
                      </a:br>
                      <a:r>
                        <a:rPr lang="en-US" sz="2400">
                          <a:effectLst/>
                        </a:rPr>
                        <a:t>20 Features</a:t>
                      </a:r>
                      <a:br>
                        <a:rPr lang="en-US" sz="2400">
                          <a:effectLst/>
                        </a:rPr>
                      </a:br>
                      <a:endParaRPr lang="en-IN" sz="2400">
                        <a:effectLst/>
                        <a:latin typeface="LM Roman 12"/>
                        <a:ea typeface="LM Roman 12"/>
                        <a:cs typeface="LM Roman 1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5000"/>
                        </a:lnSpc>
                      </a:pPr>
                      <a:r>
                        <a:rPr lang="en-US" sz="2400">
                          <a:effectLst/>
                        </a:rPr>
                        <a:t>82.62%</a:t>
                      </a:r>
                      <a:endParaRPr lang="en-IN" sz="2400">
                        <a:effectLst/>
                        <a:latin typeface="LM Roman 12"/>
                        <a:ea typeface="LM Roman 12"/>
                        <a:cs typeface="LM Roman 1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5000"/>
                        </a:lnSpc>
                      </a:pPr>
                      <a:r>
                        <a:rPr lang="en-IN" sz="2400">
                          <a:effectLst/>
                        </a:rPr>
                        <a:t>Reliable for regional and case-based data.</a:t>
                      </a:r>
                      <a:endParaRPr lang="en-IN" sz="2400">
                        <a:effectLst/>
                        <a:latin typeface="LM Roman 12"/>
                        <a:ea typeface="LM Roman 12"/>
                        <a:cs typeface="LM Roman 1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716983085"/>
                  </a:ext>
                </a:extLst>
              </a:tr>
              <a:tr h="879413">
                <a:tc>
                  <a:txBody>
                    <a:bodyPr/>
                    <a:lstStyle/>
                    <a:p>
                      <a:pPr algn="l">
                        <a:lnSpc>
                          <a:spcPct val="105000"/>
                        </a:lnSpc>
                      </a:pPr>
                      <a:r>
                        <a:rPr lang="en-IN" sz="2400">
                          <a:effectLst/>
                        </a:rPr>
                        <a:t>Execution Time</a:t>
                      </a:r>
                      <a:endParaRPr lang="en-IN" sz="2400">
                        <a:effectLst/>
                        <a:latin typeface="LM Roman 12"/>
                        <a:ea typeface="LM Roman 12"/>
                        <a:cs typeface="LM Roman 1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5000"/>
                        </a:lnSpc>
                      </a:pPr>
                      <a:r>
                        <a:rPr lang="en-US" sz="2400">
                          <a:effectLst/>
                        </a:rPr>
                        <a:t> </a:t>
                      </a:r>
                      <a:endParaRPr lang="en-IN" sz="2400">
                        <a:effectLst/>
                        <a:latin typeface="LM Roman 12"/>
                        <a:ea typeface="LM Roman 12"/>
                        <a:cs typeface="LM Roman 1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5000"/>
                        </a:lnSpc>
                      </a:pPr>
                      <a:r>
                        <a:rPr lang="en-US" sz="2400">
                          <a:effectLst/>
                        </a:rPr>
                        <a:t>15.7331 seconds</a:t>
                      </a:r>
                      <a:endParaRPr lang="en-IN" sz="2400">
                        <a:effectLst/>
                        <a:latin typeface="LM Roman 12"/>
                        <a:ea typeface="LM Roman 12"/>
                        <a:cs typeface="LM Roman 1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5000"/>
                        </a:lnSpc>
                      </a:pPr>
                      <a:r>
                        <a:rPr lang="en-IN" sz="2400" dirty="0">
                          <a:effectLst/>
                        </a:rPr>
                        <a:t>Significant time due to high feature count.</a:t>
                      </a:r>
                      <a:endParaRPr lang="en-IN" sz="2400" dirty="0">
                        <a:effectLst/>
                        <a:latin typeface="LM Roman 12"/>
                        <a:ea typeface="LM Roman 12"/>
                        <a:cs typeface="LM Roman 1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949790706"/>
                  </a:ext>
                </a:extLst>
              </a:tr>
            </a:tbl>
          </a:graphicData>
        </a:graphic>
      </p:graphicFrame>
      <p:pic>
        <p:nvPicPr>
          <p:cNvPr id="2" name="Picture 1" descr="A red and white logo&#10;&#10;Description automatically generated">
            <a:extLst>
              <a:ext uri="{FF2B5EF4-FFF2-40B4-BE49-F238E27FC236}">
                <a16:creationId xmlns:a16="http://schemas.microsoft.com/office/drawing/2014/main" id="{19F3EF50-5A84-7638-756E-ED7FF77E6C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76500" cy="2476500"/>
          </a:xfrm>
          <a:prstGeom prst="rect">
            <a:avLst/>
          </a:prstGeom>
        </p:spPr>
      </p:pic>
      <p:pic>
        <p:nvPicPr>
          <p:cNvPr id="3" name="Picture 2" descr="A logo with a crown and a crown in a circle&#10;&#10;Description automatically generated">
            <a:extLst>
              <a:ext uri="{FF2B5EF4-FFF2-40B4-BE49-F238E27FC236}">
                <a16:creationId xmlns:a16="http://schemas.microsoft.com/office/drawing/2014/main" id="{40C89D42-19EA-4F37-809B-2F7C67C41E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15518" y="0"/>
            <a:ext cx="2672481" cy="24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2522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C39F5F-3AF0-0335-86F0-C2D8AF0501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0DED5288-A2C6-6503-F073-6740C5B4F768}"/>
              </a:ext>
            </a:extLst>
          </p:cNvPr>
          <p:cNvSpPr txBox="1"/>
          <p:nvPr/>
        </p:nvSpPr>
        <p:spPr>
          <a:xfrm>
            <a:off x="2286000" y="1238250"/>
            <a:ext cx="7543800" cy="7092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05000"/>
              </a:lnSpc>
              <a:buFont typeface="Symbol" panose="05050102010706020507" pitchFamily="18" charset="2"/>
              <a:buChar char=""/>
            </a:pPr>
            <a:r>
              <a:rPr lang="en-IN" sz="4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LM Roman 12"/>
              </a:rPr>
              <a:t>Distributed </a:t>
            </a:r>
            <a:r>
              <a:rPr lang="en-IN" sz="4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LM Roman 12"/>
              </a:rPr>
              <a:t>kNN</a:t>
            </a:r>
            <a:r>
              <a:rPr lang="en-IN" sz="4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LM Roman 12"/>
              </a:rPr>
              <a:t>(Ray) for k=3</a:t>
            </a:r>
            <a:endParaRPr lang="en-IN" sz="4000" dirty="0">
              <a:effectLst/>
              <a:latin typeface="LM Roman 12"/>
              <a:ea typeface="LM Roman 12"/>
              <a:cs typeface="LM Roman 12"/>
            </a:endParaRPr>
          </a:p>
        </p:txBody>
      </p: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81D61608-D5A1-9A44-30AD-1A3E916B63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9844463"/>
              </p:ext>
            </p:extLst>
          </p:nvPr>
        </p:nvGraphicFramePr>
        <p:xfrm>
          <a:off x="1981200" y="2476500"/>
          <a:ext cx="13944600" cy="716571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486150">
                  <a:extLst>
                    <a:ext uri="{9D8B030D-6E8A-4147-A177-3AD203B41FA5}">
                      <a16:colId xmlns:a16="http://schemas.microsoft.com/office/drawing/2014/main" val="589099681"/>
                    </a:ext>
                  </a:extLst>
                </a:gridCol>
                <a:gridCol w="3486150">
                  <a:extLst>
                    <a:ext uri="{9D8B030D-6E8A-4147-A177-3AD203B41FA5}">
                      <a16:colId xmlns:a16="http://schemas.microsoft.com/office/drawing/2014/main" val="3596164401"/>
                    </a:ext>
                  </a:extLst>
                </a:gridCol>
                <a:gridCol w="3486150">
                  <a:extLst>
                    <a:ext uri="{9D8B030D-6E8A-4147-A177-3AD203B41FA5}">
                      <a16:colId xmlns:a16="http://schemas.microsoft.com/office/drawing/2014/main" val="210751316"/>
                    </a:ext>
                  </a:extLst>
                </a:gridCol>
                <a:gridCol w="3486150">
                  <a:extLst>
                    <a:ext uri="{9D8B030D-6E8A-4147-A177-3AD203B41FA5}">
                      <a16:colId xmlns:a16="http://schemas.microsoft.com/office/drawing/2014/main" val="1570792817"/>
                    </a:ext>
                  </a:extLst>
                </a:gridCol>
              </a:tblGrid>
              <a:tr h="413151">
                <a:tc>
                  <a:txBody>
                    <a:bodyPr/>
                    <a:lstStyle/>
                    <a:p>
                      <a:pPr algn="l">
                        <a:lnSpc>
                          <a:spcPct val="105000"/>
                        </a:lnSpc>
                      </a:pPr>
                      <a:r>
                        <a:rPr lang="en-IN" sz="2400">
                          <a:effectLst/>
                        </a:rPr>
                        <a:t>Metric</a:t>
                      </a:r>
                      <a:endParaRPr lang="en-IN" sz="2400">
                        <a:effectLst/>
                        <a:latin typeface="LM Roman 12"/>
                        <a:ea typeface="LM Roman 12"/>
                        <a:cs typeface="LM Roman 1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5000"/>
                        </a:lnSpc>
                      </a:pPr>
                      <a:r>
                        <a:rPr lang="en-IN" sz="2400">
                          <a:effectLst/>
                        </a:rPr>
                        <a:t>Dataset Name</a:t>
                      </a:r>
                      <a:endParaRPr lang="en-IN" sz="2400">
                        <a:effectLst/>
                        <a:latin typeface="LM Roman 12"/>
                        <a:ea typeface="LM Roman 12"/>
                        <a:cs typeface="LM Roman 1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5000"/>
                        </a:lnSpc>
                      </a:pPr>
                      <a:r>
                        <a:rPr lang="en-IN" sz="2400" dirty="0">
                          <a:effectLst/>
                        </a:rPr>
                        <a:t>Value</a:t>
                      </a:r>
                      <a:endParaRPr lang="en-IN" sz="2400" dirty="0">
                        <a:effectLst/>
                        <a:latin typeface="LM Roman 12"/>
                        <a:ea typeface="LM Roman 12"/>
                        <a:cs typeface="LM Roman 1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5000"/>
                        </a:lnSpc>
                      </a:pPr>
                      <a:r>
                        <a:rPr lang="en-IN" sz="2400" dirty="0">
                          <a:effectLst/>
                        </a:rPr>
                        <a:t>Observation</a:t>
                      </a:r>
                      <a:endParaRPr lang="en-IN" sz="2400" dirty="0">
                        <a:effectLst/>
                        <a:latin typeface="LM Roman 12"/>
                        <a:ea typeface="LM Roman 12"/>
                        <a:cs typeface="LM Roman 1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250485028"/>
                  </a:ext>
                </a:extLst>
              </a:tr>
              <a:tr h="1274190">
                <a:tc>
                  <a:txBody>
                    <a:bodyPr/>
                    <a:lstStyle/>
                    <a:p>
                      <a:pPr algn="l">
                        <a:lnSpc>
                          <a:spcPct val="105000"/>
                        </a:lnSpc>
                      </a:pPr>
                      <a:r>
                        <a:rPr lang="en-IN" sz="2400" dirty="0">
                          <a:effectLst/>
                        </a:rPr>
                        <a:t>Accuracy (%)</a:t>
                      </a:r>
                      <a:endParaRPr lang="en-IN" sz="2400" dirty="0">
                        <a:effectLst/>
                        <a:latin typeface="LM Roman 12"/>
                        <a:ea typeface="LM Roman 12"/>
                        <a:cs typeface="LM Roman 1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5000"/>
                        </a:lnSpc>
                      </a:pPr>
                      <a:r>
                        <a:rPr lang="en-IN" sz="2400" dirty="0">
                          <a:effectLst/>
                        </a:rPr>
                        <a:t>Iris Dataset</a:t>
                      </a:r>
                      <a:br>
                        <a:rPr lang="en-IN" sz="2400" dirty="0">
                          <a:effectLst/>
                        </a:rPr>
                      </a:br>
                      <a:r>
                        <a:rPr lang="en-US" sz="2400" dirty="0">
                          <a:effectLst/>
                        </a:rPr>
                        <a:t>150 Instances</a:t>
                      </a:r>
                      <a:br>
                        <a:rPr lang="en-US" sz="2400" dirty="0">
                          <a:effectLst/>
                        </a:rPr>
                      </a:br>
                      <a:r>
                        <a:rPr lang="en-US" sz="2400" dirty="0">
                          <a:effectLst/>
                        </a:rPr>
                        <a:t>4 Features</a:t>
                      </a:r>
                      <a:endParaRPr lang="en-IN" sz="2400" dirty="0">
                        <a:effectLst/>
                        <a:latin typeface="LM Roman 12"/>
                        <a:ea typeface="LM Roman 12"/>
                        <a:cs typeface="LM Roman 1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5000"/>
                        </a:lnSpc>
                      </a:pPr>
                      <a:r>
                        <a:rPr lang="en-US" sz="2400" dirty="0">
                          <a:effectLst/>
                          <a:latin typeface="LM Roman 12"/>
                          <a:ea typeface="LM Roman 12"/>
                          <a:cs typeface="LM Roman 12"/>
                        </a:rPr>
                        <a:t>100.00%</a:t>
                      </a:r>
                      <a:endParaRPr lang="en-IN" sz="2400" dirty="0">
                        <a:effectLst/>
                        <a:latin typeface="LM Roman 12"/>
                        <a:ea typeface="LM Roman 12"/>
                        <a:cs typeface="LM Roman 1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5000"/>
                        </a:lnSpc>
                      </a:pPr>
                      <a:r>
                        <a:rPr lang="en-IN" sz="27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Slight improvement in accuracy with Ray.</a:t>
                      </a:r>
                      <a:endParaRPr lang="en-IN" sz="2400" dirty="0">
                        <a:effectLst/>
                        <a:latin typeface="LM Roman 12"/>
                        <a:ea typeface="LM Roman 12"/>
                        <a:cs typeface="LM Roman 1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268532384"/>
                  </a:ext>
                </a:extLst>
              </a:tr>
              <a:tr h="843671">
                <a:tc>
                  <a:txBody>
                    <a:bodyPr/>
                    <a:lstStyle/>
                    <a:p>
                      <a:pPr algn="l">
                        <a:lnSpc>
                          <a:spcPct val="105000"/>
                        </a:lnSpc>
                      </a:pPr>
                      <a:r>
                        <a:rPr lang="en-IN" sz="2400">
                          <a:effectLst/>
                        </a:rPr>
                        <a:t>Execution Time</a:t>
                      </a:r>
                      <a:endParaRPr lang="en-IN" sz="2400">
                        <a:effectLst/>
                        <a:latin typeface="LM Roman 12"/>
                        <a:ea typeface="LM Roman 12"/>
                        <a:cs typeface="LM Roman 1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>
                          <a:effectLst/>
                        </a:rPr>
                        <a:t> </a:t>
                      </a:r>
                      <a:endParaRPr lang="en-IN" sz="2400" dirty="0">
                        <a:effectLst/>
                        <a:latin typeface="LM Roman 12"/>
                        <a:ea typeface="LM Roman 12"/>
                        <a:cs typeface="LM Roman 1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5000"/>
                        </a:lnSpc>
                      </a:pPr>
                      <a:r>
                        <a:rPr lang="en-US" sz="2400" dirty="0">
                          <a:effectLst/>
                        </a:rPr>
                        <a:t>2.8274 seconds</a:t>
                      </a:r>
                      <a:endParaRPr lang="en-IN" sz="2400" dirty="0">
                        <a:effectLst/>
                        <a:latin typeface="LM Roman 12"/>
                        <a:ea typeface="LM Roman 12"/>
                        <a:cs typeface="LM Roman 1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5000"/>
                        </a:lnSpc>
                      </a:pPr>
                      <a:r>
                        <a:rPr lang="en-US" sz="27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Ray significantly speeds up execution</a:t>
                      </a:r>
                      <a:endParaRPr lang="en-IN" sz="27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461616330"/>
                  </a:ext>
                </a:extLst>
              </a:tr>
              <a:tr h="1274190">
                <a:tc>
                  <a:txBody>
                    <a:bodyPr/>
                    <a:lstStyle/>
                    <a:p>
                      <a:pPr algn="l">
                        <a:lnSpc>
                          <a:spcPct val="105000"/>
                        </a:lnSpc>
                      </a:pPr>
                      <a:r>
                        <a:rPr lang="en-IN" sz="2400" dirty="0">
                          <a:effectLst/>
                        </a:rPr>
                        <a:t>Accuracy (%)</a:t>
                      </a:r>
                      <a:endParaRPr lang="en-IN" sz="2400" dirty="0">
                        <a:effectLst/>
                        <a:latin typeface="LM Roman 12"/>
                        <a:ea typeface="LM Roman 12"/>
                        <a:cs typeface="LM Roman 1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5000"/>
                        </a:lnSpc>
                      </a:pPr>
                      <a:r>
                        <a:rPr lang="en-US" sz="2400" dirty="0">
                          <a:effectLst/>
                        </a:rPr>
                        <a:t>Synthetic Dataset 1</a:t>
                      </a:r>
                      <a:br>
                        <a:rPr lang="en-US" sz="2400" dirty="0">
                          <a:effectLst/>
                        </a:rPr>
                      </a:br>
                      <a:r>
                        <a:rPr lang="en-US" sz="2400" dirty="0">
                          <a:effectLst/>
                        </a:rPr>
                        <a:t>1,00,000 Instances </a:t>
                      </a:r>
                      <a:br>
                        <a:rPr lang="en-US" sz="2400" dirty="0">
                          <a:effectLst/>
                        </a:rPr>
                      </a:br>
                      <a:r>
                        <a:rPr lang="en-US" sz="2400" dirty="0">
                          <a:effectLst/>
                        </a:rPr>
                        <a:t>10 Features</a:t>
                      </a:r>
                      <a:endParaRPr lang="en-IN" sz="2400" dirty="0">
                        <a:effectLst/>
                        <a:latin typeface="LM Roman 12"/>
                        <a:ea typeface="LM Roman 12"/>
                        <a:cs typeface="LM Roman 1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5000"/>
                        </a:lnSpc>
                      </a:pPr>
                      <a:r>
                        <a:rPr lang="en-US" sz="2400" dirty="0">
                          <a:effectLst/>
                        </a:rPr>
                        <a:t>86.23%</a:t>
                      </a:r>
                      <a:endParaRPr lang="en-IN" sz="2400" dirty="0">
                        <a:effectLst/>
                        <a:latin typeface="LM Roman 12"/>
                        <a:ea typeface="LM Roman 12"/>
                        <a:cs typeface="LM Roman 1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5000"/>
                        </a:lnSpc>
                      </a:pPr>
                      <a:r>
                        <a:rPr lang="en-IN" sz="27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Handles complex datasets effectively.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55913159"/>
                  </a:ext>
                </a:extLst>
              </a:tr>
              <a:tr h="843671">
                <a:tc>
                  <a:txBody>
                    <a:bodyPr/>
                    <a:lstStyle/>
                    <a:p>
                      <a:pPr algn="l">
                        <a:lnSpc>
                          <a:spcPct val="105000"/>
                        </a:lnSpc>
                      </a:pPr>
                      <a:r>
                        <a:rPr lang="en-IN" sz="2400">
                          <a:effectLst/>
                        </a:rPr>
                        <a:t>Execution Time</a:t>
                      </a:r>
                      <a:endParaRPr lang="en-IN" sz="2400">
                        <a:effectLst/>
                        <a:latin typeface="LM Roman 12"/>
                        <a:ea typeface="LM Roman 12"/>
                        <a:cs typeface="LM Roman 1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5000"/>
                        </a:lnSpc>
                      </a:pPr>
                      <a:r>
                        <a:rPr lang="en-US" sz="2400">
                          <a:effectLst/>
                        </a:rPr>
                        <a:t> </a:t>
                      </a:r>
                      <a:endParaRPr lang="en-IN" sz="2400">
                        <a:effectLst/>
                        <a:latin typeface="LM Roman 12"/>
                        <a:ea typeface="LM Roman 12"/>
                        <a:cs typeface="LM Roman 1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5000"/>
                        </a:lnSpc>
                      </a:pPr>
                      <a:r>
                        <a:rPr lang="en-IN" sz="2400" dirty="0">
                          <a:effectLst/>
                        </a:rPr>
                        <a:t>8.7632 seconds</a:t>
                      </a:r>
                      <a:endParaRPr lang="en-IN" sz="2400" dirty="0">
                        <a:effectLst/>
                        <a:latin typeface="LM Roman 12"/>
                        <a:ea typeface="LM Roman 12"/>
                        <a:cs typeface="LM Roman 1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5000"/>
                        </a:lnSpc>
                      </a:pPr>
                      <a:r>
                        <a:rPr lang="en-IN" sz="2400" dirty="0">
                          <a:effectLst/>
                          <a:latin typeface="LM Roman 12"/>
                          <a:ea typeface="LM Roman 12"/>
                          <a:cs typeface="LM Roman 12"/>
                        </a:rPr>
                        <a:t>Reduced Execution time with Ray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695351946"/>
                  </a:ext>
                </a:extLst>
              </a:tr>
              <a:tr h="1670258">
                <a:tc>
                  <a:txBody>
                    <a:bodyPr/>
                    <a:lstStyle/>
                    <a:p>
                      <a:pPr algn="l">
                        <a:lnSpc>
                          <a:spcPct val="105000"/>
                        </a:lnSpc>
                      </a:pPr>
                      <a:r>
                        <a:rPr lang="en-IN" sz="2400" dirty="0">
                          <a:effectLst/>
                        </a:rPr>
                        <a:t>Accuracy (%)</a:t>
                      </a:r>
                      <a:endParaRPr lang="en-IN" sz="2400" dirty="0">
                        <a:effectLst/>
                        <a:latin typeface="LM Roman 12"/>
                        <a:ea typeface="LM Roman 12"/>
                        <a:cs typeface="LM Roman 1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5000"/>
                        </a:lnSpc>
                      </a:pPr>
                      <a:r>
                        <a:rPr lang="en-US" sz="2400">
                          <a:effectLst/>
                        </a:rPr>
                        <a:t>Synthetic Dataset 2</a:t>
                      </a:r>
                      <a:br>
                        <a:rPr lang="en-US" sz="2400">
                          <a:effectLst/>
                        </a:rPr>
                      </a:br>
                      <a:r>
                        <a:rPr lang="en-US" sz="2400">
                          <a:effectLst/>
                        </a:rPr>
                        <a:t>1,00,000 Instances</a:t>
                      </a:r>
                      <a:br>
                        <a:rPr lang="en-US" sz="2400">
                          <a:effectLst/>
                        </a:rPr>
                      </a:br>
                      <a:r>
                        <a:rPr lang="en-US" sz="2400">
                          <a:effectLst/>
                        </a:rPr>
                        <a:t>20 Features</a:t>
                      </a:r>
                      <a:br>
                        <a:rPr lang="en-US" sz="2400">
                          <a:effectLst/>
                        </a:rPr>
                      </a:br>
                      <a:endParaRPr lang="en-IN" sz="2400">
                        <a:effectLst/>
                        <a:latin typeface="LM Roman 12"/>
                        <a:ea typeface="LM Roman 12"/>
                        <a:cs typeface="LM Roman 1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5000"/>
                        </a:lnSpc>
                      </a:pPr>
                      <a:r>
                        <a:rPr lang="en-US" sz="2400" dirty="0">
                          <a:effectLst/>
                        </a:rPr>
                        <a:t>85.63%</a:t>
                      </a:r>
                      <a:endParaRPr lang="en-IN" sz="2400" dirty="0">
                        <a:effectLst/>
                        <a:latin typeface="LM Roman 12"/>
                        <a:ea typeface="LM Roman 12"/>
                        <a:cs typeface="LM Roman 1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5000"/>
                        </a:lnSpc>
                      </a:pPr>
                      <a:r>
                        <a:rPr lang="en-IN" sz="2400" dirty="0">
                          <a:effectLst/>
                          <a:latin typeface="LM Roman 12"/>
                          <a:ea typeface="LM Roman 12"/>
                          <a:cs typeface="LM Roman 12"/>
                        </a:rPr>
                        <a:t>Scales well for high dimensional data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716983085"/>
                  </a:ext>
                </a:extLst>
              </a:tr>
              <a:tr h="843671">
                <a:tc>
                  <a:txBody>
                    <a:bodyPr/>
                    <a:lstStyle/>
                    <a:p>
                      <a:pPr algn="l">
                        <a:lnSpc>
                          <a:spcPct val="105000"/>
                        </a:lnSpc>
                      </a:pPr>
                      <a:r>
                        <a:rPr lang="en-IN" sz="2400">
                          <a:effectLst/>
                        </a:rPr>
                        <a:t>Execution Time</a:t>
                      </a:r>
                      <a:endParaRPr lang="en-IN" sz="2400">
                        <a:effectLst/>
                        <a:latin typeface="LM Roman 12"/>
                        <a:ea typeface="LM Roman 12"/>
                        <a:cs typeface="LM Roman 1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5000"/>
                        </a:lnSpc>
                      </a:pPr>
                      <a:r>
                        <a:rPr lang="en-US" sz="2400" dirty="0">
                          <a:effectLst/>
                        </a:rPr>
                        <a:t> </a:t>
                      </a:r>
                      <a:endParaRPr lang="en-IN" sz="2400" dirty="0">
                        <a:effectLst/>
                        <a:latin typeface="LM Roman 12"/>
                        <a:ea typeface="LM Roman 12"/>
                        <a:cs typeface="LM Roman 1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5000"/>
                        </a:lnSpc>
                      </a:pPr>
                      <a:r>
                        <a:rPr lang="en-US" sz="2400" dirty="0">
                          <a:effectLst/>
                        </a:rPr>
                        <a:t>11.5982 seconds</a:t>
                      </a:r>
                      <a:endParaRPr lang="en-IN" sz="2400" dirty="0">
                        <a:effectLst/>
                        <a:latin typeface="LM Roman 12"/>
                        <a:ea typeface="LM Roman 12"/>
                        <a:cs typeface="LM Roman 1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5000"/>
                        </a:lnSpc>
                      </a:pPr>
                      <a:r>
                        <a:rPr lang="en-IN" sz="2400" dirty="0">
                          <a:effectLst/>
                        </a:rPr>
                        <a:t>Significant reduction in execution time.</a:t>
                      </a:r>
                      <a:endParaRPr lang="en-IN" sz="2400" dirty="0">
                        <a:effectLst/>
                        <a:latin typeface="LM Roman 12"/>
                        <a:ea typeface="LM Roman 12"/>
                        <a:cs typeface="LM Roman 1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949790706"/>
                  </a:ext>
                </a:extLst>
              </a:tr>
            </a:tbl>
          </a:graphicData>
        </a:graphic>
      </p:graphicFrame>
      <p:pic>
        <p:nvPicPr>
          <p:cNvPr id="2" name="Picture 1" descr="A red and white logo&#10;&#10;Description automatically generated">
            <a:extLst>
              <a:ext uri="{FF2B5EF4-FFF2-40B4-BE49-F238E27FC236}">
                <a16:creationId xmlns:a16="http://schemas.microsoft.com/office/drawing/2014/main" id="{BC040E36-E917-AF36-29C6-2EF511EC3B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76500" cy="2476500"/>
          </a:xfrm>
          <a:prstGeom prst="rect">
            <a:avLst/>
          </a:prstGeom>
        </p:spPr>
      </p:pic>
      <p:pic>
        <p:nvPicPr>
          <p:cNvPr id="3" name="Picture 2" descr="A logo with a crown and a crown in a circle&#10;&#10;Description automatically generated">
            <a:extLst>
              <a:ext uri="{FF2B5EF4-FFF2-40B4-BE49-F238E27FC236}">
                <a16:creationId xmlns:a16="http://schemas.microsoft.com/office/drawing/2014/main" id="{F980CA26-E3D5-0113-D14C-5B0DA3E61C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15518" y="0"/>
            <a:ext cx="2672481" cy="24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5970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18741F-8715-4B33-7522-8DDF4CE9ED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28E59B58-99EC-8FB4-FC4C-9029C6B599CD}"/>
              </a:ext>
            </a:extLst>
          </p:cNvPr>
          <p:cNvSpPr txBox="1"/>
          <p:nvPr/>
        </p:nvSpPr>
        <p:spPr>
          <a:xfrm>
            <a:off x="2362200" y="1218293"/>
            <a:ext cx="6248400" cy="7092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05000"/>
              </a:lnSpc>
              <a:buFont typeface="Symbol" panose="05050102010706020507" pitchFamily="18" charset="2"/>
              <a:buChar char=""/>
            </a:pPr>
            <a:r>
              <a:rPr lang="en-IN" sz="4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LM Roman 12"/>
              </a:rPr>
              <a:t>Sequential </a:t>
            </a:r>
            <a:r>
              <a:rPr lang="en-IN" sz="4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LM Roman 12"/>
              </a:rPr>
              <a:t>kNN</a:t>
            </a:r>
            <a:r>
              <a:rPr lang="en-IN" sz="4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LM Roman 12"/>
              </a:rPr>
              <a:t> for k=5</a:t>
            </a:r>
            <a:endParaRPr lang="en-IN" sz="4000" dirty="0">
              <a:effectLst/>
              <a:latin typeface="LM Roman 12"/>
              <a:ea typeface="LM Roman 12"/>
              <a:cs typeface="LM Roman 12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AEB14B1A-CFEE-9C00-7EA3-D178E646D0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7745410"/>
              </p:ext>
            </p:extLst>
          </p:nvPr>
        </p:nvGraphicFramePr>
        <p:xfrm>
          <a:off x="2133600" y="2628900"/>
          <a:ext cx="13792200" cy="670559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337893">
                  <a:extLst>
                    <a:ext uri="{9D8B030D-6E8A-4147-A177-3AD203B41FA5}">
                      <a16:colId xmlns:a16="http://schemas.microsoft.com/office/drawing/2014/main" val="3202129687"/>
                    </a:ext>
                  </a:extLst>
                </a:gridCol>
                <a:gridCol w="3312135">
                  <a:extLst>
                    <a:ext uri="{9D8B030D-6E8A-4147-A177-3AD203B41FA5}">
                      <a16:colId xmlns:a16="http://schemas.microsoft.com/office/drawing/2014/main" val="4167683356"/>
                    </a:ext>
                  </a:extLst>
                </a:gridCol>
                <a:gridCol w="3282308">
                  <a:extLst>
                    <a:ext uri="{9D8B030D-6E8A-4147-A177-3AD203B41FA5}">
                      <a16:colId xmlns:a16="http://schemas.microsoft.com/office/drawing/2014/main" val="553717497"/>
                    </a:ext>
                  </a:extLst>
                </a:gridCol>
                <a:gridCol w="3859864">
                  <a:extLst>
                    <a:ext uri="{9D8B030D-6E8A-4147-A177-3AD203B41FA5}">
                      <a16:colId xmlns:a16="http://schemas.microsoft.com/office/drawing/2014/main" val="1749431209"/>
                    </a:ext>
                  </a:extLst>
                </a:gridCol>
              </a:tblGrid>
              <a:tr h="410959">
                <a:tc>
                  <a:txBody>
                    <a:bodyPr/>
                    <a:lstStyle/>
                    <a:p>
                      <a:pPr>
                        <a:lnSpc>
                          <a:spcPct val="105000"/>
                        </a:lnSpc>
                      </a:pPr>
                      <a:r>
                        <a:rPr lang="en-IN" sz="2400">
                          <a:effectLst/>
                        </a:rPr>
                        <a:t>Metric</a:t>
                      </a:r>
                      <a:endParaRPr lang="en-IN" sz="2400">
                        <a:effectLst/>
                        <a:latin typeface="LM Roman 12"/>
                        <a:ea typeface="LM Roman 12"/>
                        <a:cs typeface="LM Roman 1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5000"/>
                        </a:lnSpc>
                      </a:pPr>
                      <a:r>
                        <a:rPr lang="en-IN" sz="2400">
                          <a:effectLst/>
                        </a:rPr>
                        <a:t>Dataset Name</a:t>
                      </a:r>
                      <a:endParaRPr lang="en-IN" sz="2400">
                        <a:effectLst/>
                        <a:latin typeface="LM Roman 12"/>
                        <a:ea typeface="LM Roman 12"/>
                        <a:cs typeface="LM Roman 1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5000"/>
                        </a:lnSpc>
                      </a:pPr>
                      <a:r>
                        <a:rPr lang="en-IN" sz="2400">
                          <a:effectLst/>
                        </a:rPr>
                        <a:t>Value</a:t>
                      </a:r>
                      <a:endParaRPr lang="en-IN" sz="2400">
                        <a:effectLst/>
                        <a:latin typeface="LM Roman 12"/>
                        <a:ea typeface="LM Roman 12"/>
                        <a:cs typeface="LM Roman 1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5000"/>
                        </a:lnSpc>
                      </a:pPr>
                      <a:r>
                        <a:rPr lang="en-IN" sz="2400">
                          <a:effectLst/>
                        </a:rPr>
                        <a:t>Observation</a:t>
                      </a:r>
                      <a:endParaRPr lang="en-IN" sz="2400">
                        <a:effectLst/>
                        <a:latin typeface="LM Roman 12"/>
                        <a:ea typeface="LM Roman 12"/>
                        <a:cs typeface="LM Roman 1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165855887"/>
                  </a:ext>
                </a:extLst>
              </a:tr>
              <a:tr h="1670441">
                <a:tc>
                  <a:txBody>
                    <a:bodyPr/>
                    <a:lstStyle/>
                    <a:p>
                      <a:pPr>
                        <a:lnSpc>
                          <a:spcPct val="105000"/>
                        </a:lnSpc>
                      </a:pPr>
                      <a:r>
                        <a:rPr lang="en-IN" sz="2400" dirty="0">
                          <a:effectLst/>
                        </a:rPr>
                        <a:t>Accuracy (%)</a:t>
                      </a:r>
                      <a:endParaRPr lang="en-IN" sz="2400" dirty="0">
                        <a:effectLst/>
                        <a:latin typeface="LM Roman 12"/>
                        <a:ea typeface="LM Roman 12"/>
                        <a:cs typeface="LM Roman 1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5000"/>
                        </a:lnSpc>
                      </a:pPr>
                      <a:r>
                        <a:rPr lang="en-IN" sz="2400" dirty="0">
                          <a:effectLst/>
                        </a:rPr>
                        <a:t>Iris Dataset</a:t>
                      </a:r>
                      <a:br>
                        <a:rPr lang="en-IN" sz="2400" dirty="0">
                          <a:effectLst/>
                        </a:rPr>
                      </a:br>
                      <a:r>
                        <a:rPr lang="en-US" sz="2400" dirty="0">
                          <a:effectLst/>
                        </a:rPr>
                        <a:t>150 Instances</a:t>
                      </a:r>
                      <a:br>
                        <a:rPr lang="en-US" sz="2400" dirty="0">
                          <a:effectLst/>
                        </a:rPr>
                      </a:br>
                      <a:r>
                        <a:rPr lang="en-US" sz="2400" dirty="0">
                          <a:effectLst/>
                        </a:rPr>
                        <a:t>4 Features</a:t>
                      </a:r>
                      <a:br>
                        <a:rPr lang="en-IN" sz="2400" dirty="0">
                          <a:effectLst/>
                        </a:rPr>
                      </a:br>
                      <a:endParaRPr lang="en-IN" sz="2400" dirty="0">
                        <a:effectLst/>
                        <a:latin typeface="LM Roman 12"/>
                        <a:ea typeface="LM Roman 12"/>
                        <a:cs typeface="LM Roman 1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5000"/>
                        </a:lnSpc>
                      </a:pPr>
                      <a:r>
                        <a:rPr lang="en-US" sz="2400">
                          <a:effectLst/>
                        </a:rPr>
                        <a:t>100%</a:t>
                      </a:r>
                      <a:endParaRPr lang="en-IN" sz="2400">
                        <a:effectLst/>
                        <a:latin typeface="LM Roman 12"/>
                        <a:ea typeface="LM Roman 12"/>
                        <a:cs typeface="LM Roman 1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5000"/>
                        </a:lnSpc>
                      </a:pPr>
                      <a:r>
                        <a:rPr lang="en-IN" sz="2400" dirty="0">
                          <a:effectLst/>
                        </a:rPr>
                        <a:t>Improvement with higher K.</a:t>
                      </a:r>
                      <a:endParaRPr lang="en-IN" sz="2400" dirty="0">
                        <a:effectLst/>
                        <a:latin typeface="LM Roman 12"/>
                        <a:ea typeface="LM Roman 12"/>
                        <a:cs typeface="LM Roman 1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049771861"/>
                  </a:ext>
                </a:extLst>
              </a:tr>
              <a:tr h="410959">
                <a:tc>
                  <a:txBody>
                    <a:bodyPr/>
                    <a:lstStyle/>
                    <a:p>
                      <a:pPr>
                        <a:lnSpc>
                          <a:spcPct val="105000"/>
                        </a:lnSpc>
                      </a:pPr>
                      <a:r>
                        <a:rPr lang="en-IN" sz="2400">
                          <a:effectLst/>
                        </a:rPr>
                        <a:t>Execution Time</a:t>
                      </a:r>
                      <a:endParaRPr lang="en-IN" sz="2400">
                        <a:effectLst/>
                        <a:latin typeface="LM Roman 12"/>
                        <a:ea typeface="LM Roman 12"/>
                        <a:cs typeface="LM Roman 1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5000"/>
                        </a:lnSpc>
                      </a:pPr>
                      <a:r>
                        <a:rPr lang="en-US" sz="2400">
                          <a:effectLst/>
                        </a:rPr>
                        <a:t> </a:t>
                      </a:r>
                      <a:endParaRPr lang="en-IN" sz="2400">
                        <a:effectLst/>
                        <a:latin typeface="LM Roman 12"/>
                        <a:ea typeface="LM Roman 12"/>
                        <a:cs typeface="LM Roman 1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5000"/>
                        </a:lnSpc>
                      </a:pPr>
                      <a:r>
                        <a:rPr lang="en-US" sz="2400">
                          <a:effectLst/>
                        </a:rPr>
                        <a:t>0.0090 seconds</a:t>
                      </a:r>
                      <a:endParaRPr lang="en-IN" sz="2400">
                        <a:effectLst/>
                        <a:latin typeface="LM Roman 12"/>
                        <a:ea typeface="LM Roman 12"/>
                        <a:cs typeface="LM Roman 1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5000"/>
                        </a:lnSpc>
                      </a:pPr>
                      <a:r>
                        <a:rPr lang="en-IN" sz="2400">
                          <a:effectLst/>
                        </a:rPr>
                        <a:t>Quick execution.</a:t>
                      </a:r>
                      <a:endParaRPr lang="en-IN" sz="2400">
                        <a:effectLst/>
                        <a:latin typeface="LM Roman 12"/>
                        <a:ea typeface="LM Roman 12"/>
                        <a:cs typeface="LM Roman 1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259234441"/>
                  </a:ext>
                </a:extLst>
              </a:tr>
              <a:tr h="1267427">
                <a:tc>
                  <a:txBody>
                    <a:bodyPr/>
                    <a:lstStyle/>
                    <a:p>
                      <a:pPr>
                        <a:lnSpc>
                          <a:spcPct val="105000"/>
                        </a:lnSpc>
                      </a:pPr>
                      <a:r>
                        <a:rPr lang="en-IN" sz="2400">
                          <a:effectLst/>
                        </a:rPr>
                        <a:t>Accuracy (%)</a:t>
                      </a:r>
                      <a:endParaRPr lang="en-IN" sz="2400">
                        <a:effectLst/>
                        <a:latin typeface="LM Roman 12"/>
                        <a:ea typeface="LM Roman 12"/>
                        <a:cs typeface="LM Roman 1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5000"/>
                        </a:lnSpc>
                      </a:pPr>
                      <a:r>
                        <a:rPr lang="en-US" sz="2400">
                          <a:effectLst/>
                        </a:rPr>
                        <a:t>Synthetic Dataset1 </a:t>
                      </a:r>
                      <a:endParaRPr lang="en-IN" sz="2400">
                        <a:effectLst/>
                      </a:endParaRPr>
                    </a:p>
                    <a:p>
                      <a:pPr>
                        <a:lnSpc>
                          <a:spcPct val="105000"/>
                        </a:lnSpc>
                      </a:pPr>
                      <a:r>
                        <a:rPr lang="en-US" sz="2400">
                          <a:effectLst/>
                        </a:rPr>
                        <a:t>1,00,000 Instances</a:t>
                      </a:r>
                      <a:br>
                        <a:rPr lang="en-US" sz="2400">
                          <a:effectLst/>
                        </a:rPr>
                      </a:br>
                      <a:r>
                        <a:rPr lang="en-US" sz="2400">
                          <a:effectLst/>
                        </a:rPr>
                        <a:t>10 Features</a:t>
                      </a:r>
                      <a:endParaRPr lang="en-IN" sz="2400">
                        <a:effectLst/>
                        <a:latin typeface="LM Roman 12"/>
                        <a:ea typeface="LM Roman 12"/>
                        <a:cs typeface="LM Roman 1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5000"/>
                        </a:lnSpc>
                      </a:pPr>
                      <a:r>
                        <a:rPr lang="en-IN" sz="2400">
                          <a:effectLst/>
                        </a:rPr>
                        <a:t>85.16%</a:t>
                      </a:r>
                      <a:endParaRPr lang="en-IN" sz="2400">
                        <a:effectLst/>
                        <a:latin typeface="LM Roman 12"/>
                        <a:ea typeface="LM Roman 12"/>
                        <a:cs typeface="LM Roman 1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5000"/>
                        </a:lnSpc>
                      </a:pPr>
                      <a:r>
                        <a:rPr lang="en-IN" sz="2400">
                          <a:effectLst/>
                        </a:rPr>
                        <a:t>Handles larger datasets with higher accuracy.</a:t>
                      </a:r>
                      <a:endParaRPr lang="en-IN" sz="2400">
                        <a:effectLst/>
                        <a:latin typeface="LM Roman 12"/>
                        <a:ea typeface="LM Roman 12"/>
                        <a:cs typeface="LM Roman 1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925822295"/>
                  </a:ext>
                </a:extLst>
              </a:tr>
              <a:tr h="839193">
                <a:tc>
                  <a:txBody>
                    <a:bodyPr/>
                    <a:lstStyle/>
                    <a:p>
                      <a:pPr>
                        <a:lnSpc>
                          <a:spcPct val="105000"/>
                        </a:lnSpc>
                      </a:pPr>
                      <a:r>
                        <a:rPr lang="en-IN" sz="2400">
                          <a:effectLst/>
                        </a:rPr>
                        <a:t>Execution Time</a:t>
                      </a:r>
                      <a:endParaRPr lang="en-IN" sz="2400">
                        <a:effectLst/>
                        <a:latin typeface="LM Roman 12"/>
                        <a:ea typeface="LM Roman 12"/>
                        <a:cs typeface="LM Roman 1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5000"/>
                        </a:lnSpc>
                      </a:pPr>
                      <a:r>
                        <a:rPr lang="en-US" sz="2400">
                          <a:effectLst/>
                        </a:rPr>
                        <a:t> </a:t>
                      </a:r>
                      <a:endParaRPr lang="en-IN" sz="2400">
                        <a:effectLst/>
                        <a:latin typeface="LM Roman 12"/>
                        <a:ea typeface="LM Roman 12"/>
                        <a:cs typeface="LM Roman 1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5000"/>
                        </a:lnSpc>
                      </a:pPr>
                      <a:r>
                        <a:rPr lang="en-IN" sz="2400">
                          <a:effectLst/>
                        </a:rPr>
                        <a:t>11.3250 seconds</a:t>
                      </a:r>
                      <a:endParaRPr lang="en-IN" sz="2400">
                        <a:effectLst/>
                        <a:latin typeface="LM Roman 12"/>
                        <a:ea typeface="LM Roman 12"/>
                        <a:cs typeface="LM Roman 1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5000"/>
                        </a:lnSpc>
                      </a:pPr>
                      <a:r>
                        <a:rPr lang="en-IN" sz="2400">
                          <a:effectLst/>
                        </a:rPr>
                        <a:t>Higher execution time due to complexity.</a:t>
                      </a:r>
                      <a:endParaRPr lang="en-IN" sz="2400">
                        <a:effectLst/>
                        <a:latin typeface="LM Roman 12"/>
                        <a:ea typeface="LM Roman 12"/>
                        <a:cs typeface="LM Roman 1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370526070"/>
                  </a:ext>
                </a:extLst>
              </a:tr>
              <a:tr h="1267427">
                <a:tc>
                  <a:txBody>
                    <a:bodyPr/>
                    <a:lstStyle/>
                    <a:p>
                      <a:pPr>
                        <a:lnSpc>
                          <a:spcPct val="105000"/>
                        </a:lnSpc>
                      </a:pPr>
                      <a:r>
                        <a:rPr lang="en-IN" sz="2400" dirty="0">
                          <a:effectLst/>
                        </a:rPr>
                        <a:t>Accuracy (%)</a:t>
                      </a:r>
                      <a:endParaRPr lang="en-IN" sz="2400" dirty="0">
                        <a:effectLst/>
                        <a:latin typeface="LM Roman 12"/>
                        <a:ea typeface="LM Roman 12"/>
                        <a:cs typeface="LM Roman 1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5000"/>
                        </a:lnSpc>
                      </a:pPr>
                      <a:r>
                        <a:rPr lang="en-US" sz="2400">
                          <a:effectLst/>
                        </a:rPr>
                        <a:t>Synthetic Dataset2 </a:t>
                      </a:r>
                      <a:endParaRPr lang="en-IN" sz="2400">
                        <a:effectLst/>
                      </a:endParaRPr>
                    </a:p>
                    <a:p>
                      <a:pPr>
                        <a:lnSpc>
                          <a:spcPct val="105000"/>
                        </a:lnSpc>
                      </a:pPr>
                      <a:r>
                        <a:rPr lang="en-US" sz="2400">
                          <a:effectLst/>
                        </a:rPr>
                        <a:t>1,00,000 Instances</a:t>
                      </a:r>
                      <a:br>
                        <a:rPr lang="en-US" sz="2400">
                          <a:effectLst/>
                        </a:rPr>
                      </a:br>
                      <a:r>
                        <a:rPr lang="en-US" sz="2400">
                          <a:effectLst/>
                        </a:rPr>
                        <a:t>20 Features</a:t>
                      </a:r>
                      <a:endParaRPr lang="en-IN" sz="2400">
                        <a:effectLst/>
                        <a:latin typeface="LM Roman 12"/>
                        <a:ea typeface="LM Roman 12"/>
                        <a:cs typeface="LM Roman 1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5000"/>
                        </a:lnSpc>
                      </a:pPr>
                      <a:r>
                        <a:rPr lang="en-US" sz="2400">
                          <a:effectLst/>
                        </a:rPr>
                        <a:t>84.38%</a:t>
                      </a:r>
                      <a:endParaRPr lang="en-IN" sz="2400">
                        <a:effectLst/>
                        <a:latin typeface="LM Roman 12"/>
                        <a:ea typeface="LM Roman 12"/>
                        <a:cs typeface="LM Roman 1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5000"/>
                        </a:lnSpc>
                      </a:pPr>
                      <a:r>
                        <a:rPr lang="en-IN" sz="2400">
                          <a:effectLst/>
                        </a:rPr>
                        <a:t>Handles high-dimensional data effectively.</a:t>
                      </a:r>
                      <a:endParaRPr lang="en-IN" sz="2400">
                        <a:effectLst/>
                        <a:latin typeface="LM Roman 12"/>
                        <a:ea typeface="LM Roman 12"/>
                        <a:cs typeface="LM Roman 1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75338939"/>
                  </a:ext>
                </a:extLst>
              </a:tr>
              <a:tr h="839193">
                <a:tc>
                  <a:txBody>
                    <a:bodyPr/>
                    <a:lstStyle/>
                    <a:p>
                      <a:pPr>
                        <a:lnSpc>
                          <a:spcPct val="105000"/>
                        </a:lnSpc>
                      </a:pPr>
                      <a:r>
                        <a:rPr lang="en-IN" sz="2400">
                          <a:effectLst/>
                        </a:rPr>
                        <a:t>Execution Time</a:t>
                      </a:r>
                      <a:endParaRPr lang="en-IN" sz="2400">
                        <a:effectLst/>
                        <a:latin typeface="LM Roman 12"/>
                        <a:ea typeface="LM Roman 12"/>
                        <a:cs typeface="LM Roman 1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5000"/>
                        </a:lnSpc>
                      </a:pPr>
                      <a:r>
                        <a:rPr lang="en-US" sz="2400">
                          <a:effectLst/>
                        </a:rPr>
                        <a:t> </a:t>
                      </a:r>
                      <a:endParaRPr lang="en-IN" sz="2400">
                        <a:effectLst/>
                        <a:latin typeface="LM Roman 12"/>
                        <a:ea typeface="LM Roman 12"/>
                        <a:cs typeface="LM Roman 1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5000"/>
                        </a:lnSpc>
                      </a:pPr>
                      <a:r>
                        <a:rPr lang="en-US" sz="2400">
                          <a:effectLst/>
                        </a:rPr>
                        <a:t>168.9837 seconds</a:t>
                      </a:r>
                      <a:endParaRPr lang="en-IN" sz="2400">
                        <a:effectLst/>
                        <a:latin typeface="LM Roman 12"/>
                        <a:ea typeface="LM Roman 12"/>
                        <a:cs typeface="LM Roman 1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5000"/>
                        </a:lnSpc>
                      </a:pPr>
                      <a:r>
                        <a:rPr lang="en-IN" sz="2400" dirty="0">
                          <a:effectLst/>
                        </a:rPr>
                        <a:t>Significant increase in execution time.</a:t>
                      </a:r>
                      <a:endParaRPr lang="en-IN" sz="2400" dirty="0">
                        <a:effectLst/>
                        <a:latin typeface="LM Roman 12"/>
                        <a:ea typeface="LM Roman 12"/>
                        <a:cs typeface="LM Roman 1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601634715"/>
                  </a:ext>
                </a:extLst>
              </a:tr>
            </a:tbl>
          </a:graphicData>
        </a:graphic>
      </p:graphicFrame>
      <p:pic>
        <p:nvPicPr>
          <p:cNvPr id="3" name="Picture 2" descr="A red and white logo&#10;&#10;Description automatically generated">
            <a:extLst>
              <a:ext uri="{FF2B5EF4-FFF2-40B4-BE49-F238E27FC236}">
                <a16:creationId xmlns:a16="http://schemas.microsoft.com/office/drawing/2014/main" id="{12731E99-A4DC-BDF9-2CFF-05D53CB318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76500" cy="2476500"/>
          </a:xfrm>
          <a:prstGeom prst="rect">
            <a:avLst/>
          </a:prstGeom>
        </p:spPr>
      </p:pic>
      <p:pic>
        <p:nvPicPr>
          <p:cNvPr id="4" name="Picture 3" descr="A logo with a crown and a crown in a circle&#10;&#10;Description automatically generated">
            <a:extLst>
              <a:ext uri="{FF2B5EF4-FFF2-40B4-BE49-F238E27FC236}">
                <a16:creationId xmlns:a16="http://schemas.microsoft.com/office/drawing/2014/main" id="{CB1C52BA-A362-A15A-FC2C-CBE701463B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15518" y="0"/>
            <a:ext cx="2672481" cy="24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0239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515B4C-A07F-6F31-7BBC-F34087B488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F37C64B2-34BA-23BB-340F-3D06CE1DF478}"/>
              </a:ext>
            </a:extLst>
          </p:cNvPr>
          <p:cNvSpPr txBox="1"/>
          <p:nvPr/>
        </p:nvSpPr>
        <p:spPr>
          <a:xfrm>
            <a:off x="2476500" y="1276350"/>
            <a:ext cx="8153400" cy="7092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05000"/>
              </a:lnSpc>
              <a:buFont typeface="Symbol" panose="05050102010706020507" pitchFamily="18" charset="2"/>
              <a:buChar char=""/>
            </a:pPr>
            <a:r>
              <a:rPr lang="en-IN" sz="4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LM Roman 12"/>
              </a:rPr>
              <a:t>Distributed </a:t>
            </a:r>
            <a:r>
              <a:rPr lang="en-IN" sz="4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LM Roman 12"/>
              </a:rPr>
              <a:t>kNN</a:t>
            </a:r>
            <a:r>
              <a:rPr lang="en-IN" sz="4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LM Roman 12"/>
              </a:rPr>
              <a:t>(ray) for k=5</a:t>
            </a:r>
            <a:endParaRPr lang="en-IN" sz="4000" dirty="0">
              <a:effectLst/>
              <a:latin typeface="LM Roman 12"/>
              <a:ea typeface="LM Roman 12"/>
              <a:cs typeface="LM Roman 12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B0740F09-7A4F-69D9-CDC9-27AB8FF080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9536099"/>
              </p:ext>
            </p:extLst>
          </p:nvPr>
        </p:nvGraphicFramePr>
        <p:xfrm>
          <a:off x="1828801" y="2628900"/>
          <a:ext cx="13786717" cy="723899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409255">
                  <a:extLst>
                    <a:ext uri="{9D8B030D-6E8A-4147-A177-3AD203B41FA5}">
                      <a16:colId xmlns:a16="http://schemas.microsoft.com/office/drawing/2014/main" val="2733702175"/>
                    </a:ext>
                  </a:extLst>
                </a:gridCol>
                <a:gridCol w="3406559">
                  <a:extLst>
                    <a:ext uri="{9D8B030D-6E8A-4147-A177-3AD203B41FA5}">
                      <a16:colId xmlns:a16="http://schemas.microsoft.com/office/drawing/2014/main" val="3103155755"/>
                    </a:ext>
                  </a:extLst>
                </a:gridCol>
                <a:gridCol w="3398467">
                  <a:extLst>
                    <a:ext uri="{9D8B030D-6E8A-4147-A177-3AD203B41FA5}">
                      <a16:colId xmlns:a16="http://schemas.microsoft.com/office/drawing/2014/main" val="2272740110"/>
                    </a:ext>
                  </a:extLst>
                </a:gridCol>
                <a:gridCol w="3572436">
                  <a:extLst>
                    <a:ext uri="{9D8B030D-6E8A-4147-A177-3AD203B41FA5}">
                      <a16:colId xmlns:a16="http://schemas.microsoft.com/office/drawing/2014/main" val="1561434450"/>
                    </a:ext>
                  </a:extLst>
                </a:gridCol>
              </a:tblGrid>
              <a:tr h="397421">
                <a:tc>
                  <a:txBody>
                    <a:bodyPr/>
                    <a:lstStyle/>
                    <a:p>
                      <a:r>
                        <a:rPr lang="en-IN" sz="2400">
                          <a:effectLst/>
                        </a:rPr>
                        <a:t>Metric</a:t>
                      </a:r>
                      <a:endParaRPr lang="en-IN" sz="2400">
                        <a:effectLst/>
                        <a:latin typeface="LM Roman 12"/>
                        <a:ea typeface="LM Roman 12"/>
                        <a:cs typeface="LM Roman 1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r>
                        <a:rPr lang="en-IN" sz="2400">
                          <a:effectLst/>
                        </a:rPr>
                        <a:t>Dataset Name</a:t>
                      </a:r>
                      <a:endParaRPr lang="en-IN" sz="2400">
                        <a:effectLst/>
                        <a:latin typeface="LM Roman 12"/>
                        <a:ea typeface="LM Roman 12"/>
                        <a:cs typeface="LM Roman 1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r>
                        <a:rPr lang="en-IN" sz="2400">
                          <a:effectLst/>
                        </a:rPr>
                        <a:t>Value</a:t>
                      </a:r>
                      <a:endParaRPr lang="en-IN" sz="2400">
                        <a:effectLst/>
                        <a:latin typeface="LM Roman 12"/>
                        <a:ea typeface="LM Roman 12"/>
                        <a:cs typeface="LM Roman 1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r>
                        <a:rPr lang="en-IN" sz="2400">
                          <a:effectLst/>
                        </a:rPr>
                        <a:t>Observation</a:t>
                      </a:r>
                      <a:endParaRPr lang="en-IN" sz="2400">
                        <a:effectLst/>
                        <a:latin typeface="LM Roman 12"/>
                        <a:ea typeface="LM Roman 12"/>
                        <a:cs typeface="LM Roman 1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12572346"/>
                  </a:ext>
                </a:extLst>
              </a:tr>
              <a:tr h="1192263">
                <a:tc>
                  <a:txBody>
                    <a:bodyPr/>
                    <a:lstStyle/>
                    <a:p>
                      <a:r>
                        <a:rPr lang="en-IN" sz="2400">
                          <a:effectLst/>
                        </a:rPr>
                        <a:t>Accuracy (%)</a:t>
                      </a:r>
                      <a:endParaRPr lang="en-IN" sz="2400">
                        <a:effectLst/>
                        <a:latin typeface="LM Roman 12"/>
                        <a:ea typeface="LM Roman 12"/>
                        <a:cs typeface="LM Roman 1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r>
                        <a:rPr lang="en-IN" sz="2400">
                          <a:effectLst/>
                        </a:rPr>
                        <a:t>Iris Dataset</a:t>
                      </a:r>
                      <a:br>
                        <a:rPr lang="en-IN" sz="2400">
                          <a:effectLst/>
                        </a:rPr>
                      </a:br>
                      <a:r>
                        <a:rPr lang="en-US" sz="2400">
                          <a:effectLst/>
                        </a:rPr>
                        <a:t>150 Instances</a:t>
                      </a:r>
                      <a:br>
                        <a:rPr lang="en-US" sz="2400">
                          <a:effectLst/>
                        </a:rPr>
                      </a:br>
                      <a:r>
                        <a:rPr lang="en-US" sz="2400">
                          <a:effectLst/>
                        </a:rPr>
                        <a:t>4 Features</a:t>
                      </a:r>
                      <a:endParaRPr lang="en-IN" sz="2400">
                        <a:effectLst/>
                        <a:latin typeface="LM Roman 12"/>
                        <a:ea typeface="LM Roman 12"/>
                        <a:cs typeface="LM Roman 1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r>
                        <a:rPr lang="en-IN" sz="2400" dirty="0">
                          <a:effectLst/>
                        </a:rPr>
                        <a:t>100.00%</a:t>
                      </a:r>
                      <a:endParaRPr lang="en-IN" sz="2400" dirty="0">
                        <a:effectLst/>
                        <a:latin typeface="LM Roman 12"/>
                        <a:ea typeface="LM Roman 12"/>
                        <a:cs typeface="LM Roman 1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r>
                        <a:rPr lang="en-IN" sz="2400">
                          <a:effectLst/>
                        </a:rPr>
                        <a:t>No significant change with higher K in Ray.</a:t>
                      </a:r>
                      <a:endParaRPr lang="en-IN" sz="2400">
                        <a:effectLst/>
                        <a:latin typeface="LM Roman 12"/>
                        <a:ea typeface="LM Roman 12"/>
                        <a:cs typeface="LM Roman 1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624517093"/>
                  </a:ext>
                </a:extLst>
              </a:tr>
              <a:tr h="1192263">
                <a:tc>
                  <a:txBody>
                    <a:bodyPr/>
                    <a:lstStyle/>
                    <a:p>
                      <a:r>
                        <a:rPr lang="en-IN" sz="2400" dirty="0">
                          <a:effectLst/>
                        </a:rPr>
                        <a:t>Execution Time</a:t>
                      </a:r>
                      <a:endParaRPr lang="en-IN" sz="2400" dirty="0">
                        <a:effectLst/>
                        <a:latin typeface="LM Roman 12"/>
                        <a:ea typeface="LM Roman 12"/>
                        <a:cs typeface="LM Roman 1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r>
                        <a:rPr lang="en-IN" sz="2400">
                          <a:effectLst/>
                        </a:rPr>
                        <a:t> </a:t>
                      </a:r>
                      <a:endParaRPr lang="en-IN" sz="2400">
                        <a:effectLst/>
                        <a:latin typeface="LM Roman 12"/>
                        <a:ea typeface="LM Roman 12"/>
                        <a:cs typeface="LM Roman 1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effectLst/>
                        </a:rPr>
                        <a:t>1.1355 seconds</a:t>
                      </a:r>
                      <a:endParaRPr lang="en-IN" sz="2400" b="1" dirty="0">
                        <a:effectLst/>
                        <a:latin typeface="LM Roman 12"/>
                        <a:ea typeface="LM Roman 12"/>
                        <a:cs typeface="LM Roman 1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r>
                        <a:rPr lang="en-IN" sz="2400" dirty="0">
                          <a:effectLst/>
                        </a:rPr>
                        <a:t>Ray accelerates execution (similar to K=3).</a:t>
                      </a:r>
                      <a:endParaRPr lang="en-IN" sz="2400" dirty="0">
                        <a:effectLst/>
                        <a:latin typeface="LM Roman 12"/>
                        <a:ea typeface="LM Roman 12"/>
                        <a:cs typeface="LM Roman 1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045948112"/>
                  </a:ext>
                </a:extLst>
              </a:tr>
              <a:tr h="1234973">
                <a:tc>
                  <a:txBody>
                    <a:bodyPr/>
                    <a:lstStyle/>
                    <a:p>
                      <a:r>
                        <a:rPr lang="en-IN" sz="2400" dirty="0">
                          <a:effectLst/>
                        </a:rPr>
                        <a:t>Accuracy (%)</a:t>
                      </a:r>
                      <a:endParaRPr lang="en-IN" sz="2400" dirty="0">
                        <a:effectLst/>
                        <a:latin typeface="LM Roman 12"/>
                        <a:ea typeface="LM Roman 12"/>
                        <a:cs typeface="LM Roman 1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5000"/>
                        </a:lnSpc>
                      </a:pPr>
                      <a:r>
                        <a:rPr lang="en-US" sz="2400" dirty="0">
                          <a:effectLst/>
                        </a:rPr>
                        <a:t>Synthetic Dataset1 1,00,000 Instances</a:t>
                      </a:r>
                      <a:br>
                        <a:rPr lang="en-US" sz="2400" dirty="0">
                          <a:effectLst/>
                        </a:rPr>
                      </a:br>
                      <a:r>
                        <a:rPr lang="en-US" sz="2400" dirty="0">
                          <a:effectLst/>
                        </a:rPr>
                        <a:t>10 Features</a:t>
                      </a:r>
                      <a:endParaRPr lang="en-IN" sz="2400" dirty="0">
                        <a:effectLst/>
                        <a:latin typeface="LM Roman 12"/>
                        <a:ea typeface="LM Roman 12"/>
                        <a:cs typeface="LM Roman 1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2400">
                          <a:effectLst/>
                        </a:rPr>
                        <a:t>86.39%</a:t>
                      </a:r>
                      <a:endParaRPr lang="en-IN" sz="2400">
                        <a:effectLst/>
                        <a:latin typeface="LM Roman 12"/>
                        <a:ea typeface="LM Roman 12"/>
                        <a:cs typeface="LM Roman 1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r>
                        <a:rPr lang="en-IN" sz="2400">
                          <a:effectLst/>
                        </a:rPr>
                        <a:t>Continues to handle complexity effectively.</a:t>
                      </a:r>
                      <a:endParaRPr lang="en-IN" sz="2400">
                        <a:effectLst/>
                        <a:latin typeface="LM Roman 12"/>
                        <a:ea typeface="LM Roman 12"/>
                        <a:cs typeface="LM Roman 1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599680373"/>
                  </a:ext>
                </a:extLst>
              </a:tr>
              <a:tr h="1192263">
                <a:tc>
                  <a:txBody>
                    <a:bodyPr/>
                    <a:lstStyle/>
                    <a:p>
                      <a:r>
                        <a:rPr lang="en-IN" sz="2400" dirty="0">
                          <a:effectLst/>
                        </a:rPr>
                        <a:t>Execution Time</a:t>
                      </a:r>
                      <a:endParaRPr lang="en-IN" sz="2400" dirty="0">
                        <a:effectLst/>
                        <a:latin typeface="LM Roman 12"/>
                        <a:ea typeface="LM Roman 12"/>
                        <a:cs typeface="LM Roman 1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r>
                        <a:rPr lang="en-IN" sz="2400">
                          <a:effectLst/>
                        </a:rPr>
                        <a:t> </a:t>
                      </a:r>
                      <a:endParaRPr lang="en-IN" sz="2400">
                        <a:effectLst/>
                        <a:latin typeface="LM Roman 12"/>
                        <a:ea typeface="LM Roman 12"/>
                        <a:cs typeface="LM Roman 1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r>
                        <a:rPr lang="en-IN" sz="2400">
                          <a:effectLst/>
                        </a:rPr>
                        <a:t>10.2166 seconds</a:t>
                      </a:r>
                      <a:endParaRPr lang="en-IN" sz="2400">
                        <a:effectLst/>
                        <a:latin typeface="LM Roman 12"/>
                        <a:ea typeface="LM Roman 12"/>
                        <a:cs typeface="LM Roman 1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r>
                        <a:rPr lang="en-IN" sz="2400">
                          <a:effectLst/>
                        </a:rPr>
                        <a:t>Ray maintains faster processing for large data.</a:t>
                      </a:r>
                      <a:endParaRPr lang="en-IN" sz="2400">
                        <a:effectLst/>
                        <a:latin typeface="LM Roman 12"/>
                        <a:ea typeface="LM Roman 12"/>
                        <a:cs typeface="LM Roman 1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228370696"/>
                  </a:ext>
                </a:extLst>
              </a:tr>
              <a:tr h="1234973">
                <a:tc>
                  <a:txBody>
                    <a:bodyPr/>
                    <a:lstStyle/>
                    <a:p>
                      <a:r>
                        <a:rPr lang="en-IN" sz="2400" dirty="0">
                          <a:effectLst/>
                        </a:rPr>
                        <a:t>Accuracy (%)</a:t>
                      </a:r>
                      <a:endParaRPr lang="en-IN" sz="2400" dirty="0">
                        <a:effectLst/>
                        <a:latin typeface="LM Roman 12"/>
                        <a:ea typeface="LM Roman 12"/>
                        <a:cs typeface="LM Roman 1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5000"/>
                        </a:lnSpc>
                      </a:pPr>
                      <a:r>
                        <a:rPr lang="en-US" sz="2400">
                          <a:effectLst/>
                        </a:rPr>
                        <a:t>Synthetic Dataset2 1,00,000 Instances</a:t>
                      </a:r>
                      <a:br>
                        <a:rPr lang="en-US" sz="2400">
                          <a:effectLst/>
                        </a:rPr>
                      </a:br>
                      <a:r>
                        <a:rPr lang="en-US" sz="2400">
                          <a:effectLst/>
                        </a:rPr>
                        <a:t>20 Features</a:t>
                      </a:r>
                      <a:endParaRPr lang="en-IN" sz="2400">
                        <a:effectLst/>
                        <a:latin typeface="LM Roman 12"/>
                        <a:ea typeface="LM Roman 12"/>
                        <a:cs typeface="LM Roman 1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2400">
                          <a:effectLst/>
                        </a:rPr>
                        <a:t>86.16%</a:t>
                      </a:r>
                      <a:endParaRPr lang="en-IN" sz="2400">
                        <a:effectLst/>
                        <a:latin typeface="LM Roman 12"/>
                        <a:ea typeface="LM Roman 12"/>
                        <a:cs typeface="LM Roman 1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r>
                        <a:rPr lang="en-IN" sz="2400">
                          <a:effectLst/>
                        </a:rPr>
                        <a:t>Scales well for high-dimensional datasets.</a:t>
                      </a:r>
                      <a:endParaRPr lang="en-IN" sz="2400">
                        <a:effectLst/>
                        <a:latin typeface="LM Roman 12"/>
                        <a:ea typeface="LM Roman 12"/>
                        <a:cs typeface="LM Roman 1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836804097"/>
                  </a:ext>
                </a:extLst>
              </a:tr>
              <a:tr h="794842">
                <a:tc>
                  <a:txBody>
                    <a:bodyPr/>
                    <a:lstStyle/>
                    <a:p>
                      <a:r>
                        <a:rPr lang="en-IN" sz="2400">
                          <a:effectLst/>
                        </a:rPr>
                        <a:t>Execution Time</a:t>
                      </a:r>
                      <a:endParaRPr lang="en-IN" sz="2400">
                        <a:effectLst/>
                        <a:latin typeface="LM Roman 12"/>
                        <a:ea typeface="LM Roman 12"/>
                        <a:cs typeface="LM Roman 1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r>
                        <a:rPr lang="en-IN" sz="2400">
                          <a:effectLst/>
                        </a:rPr>
                        <a:t> </a:t>
                      </a:r>
                      <a:endParaRPr lang="en-IN" sz="2400">
                        <a:effectLst/>
                        <a:latin typeface="LM Roman 12"/>
                        <a:ea typeface="LM Roman 12"/>
                        <a:cs typeface="LM Roman 1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2400">
                          <a:effectLst/>
                        </a:rPr>
                        <a:t>69.5365 seconds</a:t>
                      </a:r>
                      <a:endParaRPr lang="en-IN" sz="2400">
                        <a:effectLst/>
                        <a:latin typeface="LM Roman 12"/>
                        <a:ea typeface="LM Roman 12"/>
                        <a:cs typeface="LM Roman 1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r>
                        <a:rPr lang="en-IN" sz="2400" dirty="0">
                          <a:effectLst/>
                        </a:rPr>
                        <a:t>Significant advantage for complex datasets.</a:t>
                      </a:r>
                      <a:endParaRPr lang="en-IN" sz="2400" dirty="0">
                        <a:effectLst/>
                        <a:latin typeface="LM Roman 12"/>
                        <a:ea typeface="LM Roman 12"/>
                        <a:cs typeface="LM Roman 1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723157293"/>
                  </a:ext>
                </a:extLst>
              </a:tr>
            </a:tbl>
          </a:graphicData>
        </a:graphic>
      </p:graphicFrame>
      <p:pic>
        <p:nvPicPr>
          <p:cNvPr id="3" name="Picture 2" descr="A red and white logo&#10;&#10;Description automatically generated">
            <a:extLst>
              <a:ext uri="{FF2B5EF4-FFF2-40B4-BE49-F238E27FC236}">
                <a16:creationId xmlns:a16="http://schemas.microsoft.com/office/drawing/2014/main" id="{3ED6FB9B-9E34-259D-7BFC-92AEE5B1C2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76500" cy="2476500"/>
          </a:xfrm>
          <a:prstGeom prst="rect">
            <a:avLst/>
          </a:prstGeom>
        </p:spPr>
      </p:pic>
      <p:pic>
        <p:nvPicPr>
          <p:cNvPr id="4" name="Picture 3" descr="A logo with a crown and a crown in a circle&#10;&#10;Description automatically generated">
            <a:extLst>
              <a:ext uri="{FF2B5EF4-FFF2-40B4-BE49-F238E27FC236}">
                <a16:creationId xmlns:a16="http://schemas.microsoft.com/office/drawing/2014/main" id="{80497EAC-9249-7B23-4E2E-E4D3CAE6B0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15518" y="0"/>
            <a:ext cx="2672481" cy="24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7793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3037811" y="7906633"/>
            <a:ext cx="5531832" cy="17273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dirty="0">
                <a:latin typeface="TT Norms"/>
                <a:ea typeface="TT Norms"/>
                <a:cs typeface="TT Norms"/>
                <a:sym typeface="TT Norms"/>
              </a:rPr>
              <a:t> A detailed comparison between distributed </a:t>
            </a:r>
            <a:r>
              <a:rPr lang="en-US" sz="2400" dirty="0" err="1">
                <a:latin typeface="TT Norms"/>
                <a:ea typeface="TT Norms"/>
                <a:cs typeface="TT Norms"/>
                <a:sym typeface="TT Norms"/>
              </a:rPr>
              <a:t>kNN</a:t>
            </a:r>
            <a:r>
              <a:rPr lang="en-US" sz="2400" dirty="0">
                <a:latin typeface="TT Norms"/>
                <a:ea typeface="TT Norms"/>
                <a:cs typeface="TT Norms"/>
                <a:sym typeface="TT Norms"/>
              </a:rPr>
              <a:t> implemented using Ray and Apache Spark, analyzing their scalability, efficiency, and ease of use.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394516" y="571500"/>
            <a:ext cx="5500508" cy="103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400"/>
              </a:lnSpc>
            </a:pPr>
            <a:r>
              <a:rPr lang="en-US" sz="6000" b="1" dirty="0">
                <a:latin typeface="TT Norms Bold"/>
                <a:ea typeface="TT Norms Bold"/>
                <a:cs typeface="TT Norms Bold"/>
                <a:sym typeface="TT Norms Bold"/>
              </a:rPr>
              <a:t>Future Work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828740" y="2729522"/>
            <a:ext cx="3518221" cy="12913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dirty="0">
                <a:latin typeface="TT Norms"/>
                <a:ea typeface="TT Norms"/>
                <a:cs typeface="TT Norms"/>
                <a:sym typeface="TT Norms"/>
              </a:rPr>
              <a:t>Scaling up to a cloud environment for handling even larger datasets.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287630" y="1671540"/>
            <a:ext cx="4124610" cy="10579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 algn="just">
              <a:lnSpc>
                <a:spcPts val="4200"/>
              </a:lnSpc>
              <a:buFont typeface="Arial" panose="020B0604020202020204" pitchFamily="34" charset="0"/>
              <a:buChar char="•"/>
            </a:pPr>
            <a:r>
              <a:rPr lang="en-US" sz="3000" b="1" dirty="0">
                <a:latin typeface="TT Norms Bold"/>
                <a:ea typeface="TT Norms Bold"/>
                <a:cs typeface="TT Norms Bold"/>
                <a:sym typeface="TT Norms Bold"/>
              </a:rPr>
              <a:t>Cluster Deployment: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932672" y="5094826"/>
            <a:ext cx="3518221" cy="12913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dirty="0">
                <a:latin typeface="TT Norms"/>
                <a:ea typeface="TT Norms"/>
                <a:cs typeface="TT Norms"/>
                <a:sym typeface="TT Norms"/>
              </a:rPr>
              <a:t>Leveraging GPUs to further reduce execution time.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165253" y="4456651"/>
            <a:ext cx="4246987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 algn="just">
              <a:lnSpc>
                <a:spcPts val="4200"/>
              </a:lnSpc>
              <a:buFont typeface="Arial" panose="020B0604020202020204" pitchFamily="34" charset="0"/>
              <a:buChar char="•"/>
            </a:pPr>
            <a:r>
              <a:rPr lang="en-US" sz="3000" b="1" i="1">
                <a:latin typeface="TT Norms Bold Italics"/>
                <a:ea typeface="TT Norms Bold Italics"/>
                <a:cs typeface="TT Norms Bold Italics"/>
                <a:sym typeface="TT Norms Bold Italics"/>
              </a:rPr>
              <a:t>GPU Acceleration: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514811" y="8067481"/>
            <a:ext cx="5145660" cy="17273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dirty="0">
                <a:latin typeface="TT Norms"/>
                <a:ea typeface="TT Norms"/>
                <a:cs typeface="TT Norms"/>
                <a:sym typeface="TT Norms"/>
              </a:rPr>
              <a:t>Testing distributed </a:t>
            </a:r>
            <a:r>
              <a:rPr lang="en-US" sz="2400" dirty="0" err="1">
                <a:latin typeface="TT Norms"/>
                <a:ea typeface="TT Norms"/>
                <a:cs typeface="TT Norms"/>
                <a:sym typeface="TT Norms"/>
              </a:rPr>
              <a:t>kNN</a:t>
            </a:r>
            <a:r>
              <a:rPr lang="en-US" sz="2400" dirty="0">
                <a:latin typeface="TT Norms"/>
                <a:ea typeface="TT Norms"/>
                <a:cs typeface="TT Norms"/>
                <a:sym typeface="TT Norms"/>
              </a:rPr>
              <a:t> in areas like image recognition, anomaly detection, and recommendation systems.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036986" y="6619681"/>
            <a:ext cx="3546449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 algn="just">
              <a:lnSpc>
                <a:spcPts val="4200"/>
              </a:lnSpc>
              <a:buFont typeface="Arial" panose="020B0604020202020204" pitchFamily="34" charset="0"/>
              <a:buChar char="•"/>
            </a:pPr>
            <a:r>
              <a:rPr lang="en-US" sz="3000" b="1" dirty="0">
                <a:latin typeface="TT Norms Bold"/>
                <a:ea typeface="TT Norms Bold"/>
                <a:cs typeface="TT Norms Bold"/>
                <a:sym typeface="TT Norms Bold"/>
              </a:rPr>
              <a:t>Real-World Applications: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309840" y="6703406"/>
            <a:ext cx="6059155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 algn="l">
              <a:lnSpc>
                <a:spcPts val="4200"/>
              </a:lnSpc>
              <a:buFont typeface="Arial" panose="020B0604020202020204" pitchFamily="34" charset="0"/>
              <a:buChar char="•"/>
            </a:pPr>
            <a:r>
              <a:rPr lang="en-US" sz="3000" b="1" i="1" dirty="0">
                <a:latin typeface="TT Norms Bold Italics"/>
                <a:ea typeface="TT Norms Bold Italics"/>
                <a:cs typeface="TT Norms Bold Italics"/>
                <a:sym typeface="TT Norms Bold Italics"/>
              </a:rPr>
              <a:t>Comparison with distributed </a:t>
            </a:r>
            <a:r>
              <a:rPr lang="en-US" sz="3000" b="1" i="1" dirty="0" err="1">
                <a:latin typeface="TT Norms Bold Italics"/>
                <a:ea typeface="TT Norms Bold Italics"/>
                <a:cs typeface="TT Norms Bold Italics"/>
                <a:sym typeface="TT Norms Bold Italics"/>
              </a:rPr>
              <a:t>kNN</a:t>
            </a:r>
            <a:r>
              <a:rPr lang="en-US" sz="3000" b="1" i="1" dirty="0">
                <a:latin typeface="TT Norms Bold Italics"/>
                <a:ea typeface="TT Norms Bold Italics"/>
                <a:cs typeface="TT Norms Bold Italics"/>
                <a:sym typeface="TT Norms Bold Italics"/>
              </a:rPr>
              <a:t> on Apache Spark:</a:t>
            </a:r>
          </a:p>
        </p:txBody>
      </p:sp>
      <p:pic>
        <p:nvPicPr>
          <p:cNvPr id="15" name="WhatsApp Video 2024-12-09 at 23.44.14_7803b164">
            <a:hlinkClick r:id="" action="ppaction://media"/>
            <a:extLst>
              <a:ext uri="{FF2B5EF4-FFF2-40B4-BE49-F238E27FC236}">
                <a16:creationId xmlns:a16="http://schemas.microsoft.com/office/drawing/2014/main" id="{788B8763-7271-F66C-1F93-456B6F937B6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144000" y="571500"/>
            <a:ext cx="7162800" cy="5372100"/>
          </a:xfrm>
          <a:prstGeom prst="rect">
            <a:avLst/>
          </a:prstGeom>
        </p:spPr>
      </p:pic>
      <p:pic>
        <p:nvPicPr>
          <p:cNvPr id="2" name="Picture 1" descr="A red and white logo&#10;&#10;Description automatically generated">
            <a:extLst>
              <a:ext uri="{FF2B5EF4-FFF2-40B4-BE49-F238E27FC236}">
                <a16:creationId xmlns:a16="http://schemas.microsoft.com/office/drawing/2014/main" id="{24B4C8EA-ED94-B93F-3D4D-937B8EC2F1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189191" cy="2189191"/>
          </a:xfrm>
          <a:prstGeom prst="rect">
            <a:avLst/>
          </a:prstGeom>
        </p:spPr>
      </p:pic>
      <p:pic>
        <p:nvPicPr>
          <p:cNvPr id="4" name="Picture 3" descr="A logo with a crown and a crown in a circle&#10;&#10;Description automatically generated">
            <a:extLst>
              <a:ext uri="{FF2B5EF4-FFF2-40B4-BE49-F238E27FC236}">
                <a16:creationId xmlns:a16="http://schemas.microsoft.com/office/drawing/2014/main" id="{C8166695-7DA4-6183-2CCD-743A4674C29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9600" y="0"/>
            <a:ext cx="2438399" cy="225958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06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5410200" y="876300"/>
            <a:ext cx="5500508" cy="103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400"/>
              </a:lnSpc>
            </a:pPr>
            <a:r>
              <a:rPr lang="en-US" sz="6000" b="1" dirty="0">
                <a:latin typeface="TT Norms Bold"/>
                <a:ea typeface="TT Norms Bold"/>
                <a:cs typeface="TT Norms Bold"/>
                <a:sym typeface="TT Norms Bold"/>
              </a:rPr>
              <a:t>Conclusion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200400" y="2476500"/>
            <a:ext cx="10775958" cy="3724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dirty="0">
                <a:latin typeface="TT Norms"/>
                <a:ea typeface="TT Norms"/>
                <a:cs typeface="TT Norms"/>
                <a:sym typeface="TT Norms"/>
              </a:rPr>
              <a:t>This project shows that distributed </a:t>
            </a:r>
            <a:r>
              <a:rPr lang="en-US" sz="3000" dirty="0" err="1">
                <a:latin typeface="TT Norms"/>
                <a:ea typeface="TT Norms"/>
                <a:cs typeface="TT Norms"/>
                <a:sym typeface="TT Norms"/>
              </a:rPr>
              <a:t>kNN</a:t>
            </a:r>
            <a:r>
              <a:rPr lang="en-US" sz="3000" dirty="0">
                <a:latin typeface="TT Norms"/>
                <a:ea typeface="TT Norms"/>
                <a:cs typeface="TT Norms"/>
                <a:sym typeface="TT Norms"/>
              </a:rPr>
              <a:t> using Ray not only improves execution time but also slightly enhances accuracy, especially for large and high-dimensional datasets. While traditional </a:t>
            </a:r>
            <a:r>
              <a:rPr lang="en-US" sz="3000" dirty="0" err="1">
                <a:latin typeface="TT Norms"/>
                <a:ea typeface="TT Norms"/>
                <a:cs typeface="TT Norms"/>
                <a:sym typeface="TT Norms"/>
              </a:rPr>
              <a:t>kNN</a:t>
            </a:r>
            <a:r>
              <a:rPr lang="en-US" sz="3000" dirty="0">
                <a:latin typeface="TT Norms"/>
                <a:ea typeface="TT Norms"/>
                <a:cs typeface="TT Norms"/>
                <a:sym typeface="TT Norms"/>
              </a:rPr>
              <a:t> performs well on small datasets, Ray’s scalability and efficiency make it a superior choice for big data applications. Further exploration in cluster environments and real-world scenarios can unlock its full potential.</a:t>
            </a:r>
          </a:p>
        </p:txBody>
      </p:sp>
      <p:pic>
        <p:nvPicPr>
          <p:cNvPr id="2" name="Picture 1" descr="A red and white logo&#10;&#10;Description automatically generated">
            <a:extLst>
              <a:ext uri="{FF2B5EF4-FFF2-40B4-BE49-F238E27FC236}">
                <a16:creationId xmlns:a16="http://schemas.microsoft.com/office/drawing/2014/main" id="{4B7B9E86-4153-11B7-D975-7B59A99642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76500" cy="2476500"/>
          </a:xfrm>
          <a:prstGeom prst="rect">
            <a:avLst/>
          </a:prstGeom>
        </p:spPr>
      </p:pic>
      <p:pic>
        <p:nvPicPr>
          <p:cNvPr id="5" name="Picture 4" descr="A logo with a crown and a crown in a circle&#10;&#10;Description automatically generated">
            <a:extLst>
              <a:ext uri="{FF2B5EF4-FFF2-40B4-BE49-F238E27FC236}">
                <a16:creationId xmlns:a16="http://schemas.microsoft.com/office/drawing/2014/main" id="{1A167240-B3B7-D88A-150F-0B78B7AE1C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15518" y="0"/>
            <a:ext cx="2672481" cy="24765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122E95-080C-AE40-DE6F-5BBEC72709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>
            <a:extLst>
              <a:ext uri="{FF2B5EF4-FFF2-40B4-BE49-F238E27FC236}">
                <a16:creationId xmlns:a16="http://schemas.microsoft.com/office/drawing/2014/main" id="{A44EC3C4-65EE-2D40-7A76-910FC57D5FD8}"/>
              </a:ext>
            </a:extLst>
          </p:cNvPr>
          <p:cNvSpPr txBox="1"/>
          <p:nvPr/>
        </p:nvSpPr>
        <p:spPr>
          <a:xfrm>
            <a:off x="5867400" y="876300"/>
            <a:ext cx="5500508" cy="103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400"/>
              </a:lnSpc>
            </a:pPr>
            <a:r>
              <a:rPr lang="en-US" sz="6000" b="1" dirty="0">
                <a:latin typeface="TT Norms Bold"/>
                <a:ea typeface="TT Norms Bold"/>
                <a:cs typeface="TT Norms Bold"/>
                <a:sym typeface="TT Norms Bold"/>
              </a:rPr>
              <a:t>References</a:t>
            </a: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049429B7-4B30-2FD4-4AE4-147AC655BF30}"/>
              </a:ext>
            </a:extLst>
          </p:cNvPr>
          <p:cNvSpPr txBox="1"/>
          <p:nvPr/>
        </p:nvSpPr>
        <p:spPr>
          <a:xfrm>
            <a:off x="2438400" y="3009900"/>
            <a:ext cx="13720627" cy="37510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dirty="0">
                <a:latin typeface="TT Norms"/>
                <a:ea typeface="TT Norms"/>
                <a:cs typeface="TT Norms"/>
                <a:sym typeface="TT Norms"/>
              </a:rPr>
              <a:t>1. </a:t>
            </a:r>
            <a:r>
              <a:rPr lang="en-US" sz="3000" dirty="0" err="1">
                <a:latin typeface="TT Norms"/>
                <a:ea typeface="TT Norms"/>
                <a:cs typeface="TT Norms"/>
                <a:sym typeface="TT Norms"/>
              </a:rPr>
              <a:t>Pumperla</a:t>
            </a:r>
            <a:r>
              <a:rPr lang="en-US" sz="3000" dirty="0">
                <a:latin typeface="TT Norms"/>
                <a:ea typeface="TT Norms"/>
                <a:cs typeface="TT Norms"/>
                <a:sym typeface="TT Norms"/>
              </a:rPr>
              <a:t>, M., Oakes, E., &amp; </a:t>
            </a:r>
            <a:r>
              <a:rPr lang="en-US" sz="3000" dirty="0" err="1">
                <a:latin typeface="TT Norms"/>
                <a:ea typeface="TT Norms"/>
                <a:cs typeface="TT Norms"/>
                <a:sym typeface="TT Norms"/>
              </a:rPr>
              <a:t>Liaw</a:t>
            </a:r>
            <a:r>
              <a:rPr lang="en-US" sz="3000" dirty="0">
                <a:latin typeface="TT Norms"/>
                <a:ea typeface="TT Norms"/>
                <a:cs typeface="TT Norms"/>
                <a:sym typeface="TT Norms"/>
              </a:rPr>
              <a:t>, R. Learning Ray: Flexible Distributed Python for Machine Learning. O’Reilly Media, 2023.</a:t>
            </a:r>
          </a:p>
          <a:p>
            <a:pPr algn="l">
              <a:lnSpc>
                <a:spcPts val="4200"/>
              </a:lnSpc>
            </a:pPr>
            <a:r>
              <a:rPr lang="en-US" sz="3000" dirty="0">
                <a:latin typeface="TT Norms"/>
                <a:ea typeface="TT Norms"/>
                <a:cs typeface="TT Norms"/>
                <a:sym typeface="TT Norms"/>
              </a:rPr>
              <a:t>2. Ray Documentation - Distributed Computing for Machine Learning.</a:t>
            </a:r>
          </a:p>
          <a:p>
            <a:pPr algn="l">
              <a:lnSpc>
                <a:spcPts val="4200"/>
              </a:lnSpc>
            </a:pPr>
            <a:r>
              <a:rPr lang="en-US" sz="3000" dirty="0">
                <a:latin typeface="TT Norms"/>
                <a:ea typeface="TT Norms"/>
                <a:cs typeface="TT Norms"/>
                <a:sym typeface="TT Norms"/>
              </a:rPr>
              <a:t>[Link: </a:t>
            </a:r>
            <a:r>
              <a:rPr lang="en-US" sz="3000" dirty="0">
                <a:latin typeface="TT Norms"/>
                <a:ea typeface="TT Norms"/>
                <a:cs typeface="TT Norms"/>
                <a:sym typeface="TT Norms"/>
                <a:hlinkClick r:id="rId2"/>
              </a:rPr>
              <a:t>https://docs.ray.io/en/latest/index.html</a:t>
            </a:r>
            <a:r>
              <a:rPr lang="en-US" sz="3000" dirty="0">
                <a:latin typeface="TT Norms"/>
                <a:ea typeface="TT Norms"/>
                <a:cs typeface="TT Norms"/>
                <a:sym typeface="TT Norms"/>
              </a:rPr>
              <a:t>].</a:t>
            </a:r>
          </a:p>
          <a:p>
            <a:pPr algn="l">
              <a:lnSpc>
                <a:spcPts val="4200"/>
              </a:lnSpc>
            </a:pPr>
            <a:r>
              <a:rPr lang="en-US" sz="3000" dirty="0">
                <a:latin typeface="TT Norms"/>
                <a:ea typeface="TT Norms"/>
                <a:cs typeface="TT Norms"/>
                <a:sym typeface="TT Norms"/>
              </a:rPr>
              <a:t>3. </a:t>
            </a:r>
            <a:r>
              <a:rPr lang="en-US" sz="3000" dirty="0" err="1">
                <a:latin typeface="TT Norms"/>
                <a:ea typeface="TT Norms"/>
                <a:cs typeface="TT Norms"/>
                <a:sym typeface="TT Norms"/>
              </a:rPr>
              <a:t>Databricks_documentation</a:t>
            </a:r>
            <a:r>
              <a:rPr lang="en-US" sz="3000" dirty="0">
                <a:latin typeface="TT Norms"/>
                <a:ea typeface="TT Norms"/>
                <a:cs typeface="TT Norms"/>
                <a:sym typeface="TT Norms"/>
              </a:rPr>
              <a:t>: </a:t>
            </a:r>
            <a:r>
              <a:rPr lang="en-US" sz="3000" dirty="0">
                <a:latin typeface="TT Norms"/>
                <a:ea typeface="TT Norms"/>
                <a:cs typeface="TT Norms"/>
                <a:sym typeface="TT Norms"/>
                <a:hlinkClick r:id="rId3"/>
              </a:rPr>
              <a:t>https://docs.databricks.com/en/machine-learning/ray/index.html</a:t>
            </a:r>
            <a:endParaRPr lang="en-US" sz="3000" dirty="0">
              <a:latin typeface="TT Norms"/>
              <a:ea typeface="TT Norms"/>
              <a:cs typeface="TT Norms"/>
              <a:sym typeface="TT Norms"/>
            </a:endParaRPr>
          </a:p>
          <a:p>
            <a:pPr algn="l">
              <a:lnSpc>
                <a:spcPts val="4200"/>
              </a:lnSpc>
            </a:pPr>
            <a:r>
              <a:rPr lang="en-US" sz="3000" dirty="0">
                <a:latin typeface="TT Norms"/>
                <a:ea typeface="TT Norms"/>
                <a:cs typeface="TT Norms"/>
                <a:sym typeface="TT Norms"/>
              </a:rPr>
              <a:t> 4. </a:t>
            </a:r>
            <a:r>
              <a:rPr lang="en-US" sz="3000" dirty="0">
                <a:latin typeface="TT Norms"/>
                <a:ea typeface="TT Norms"/>
                <a:cs typeface="TT Norms"/>
                <a:sym typeface="TT Norms"/>
                <a:hlinkClick r:id="rId4"/>
              </a:rPr>
              <a:t>https://www.geeksforgeeks.org/k-nearest-neighbours/</a:t>
            </a:r>
            <a:endParaRPr lang="en-US" sz="3000" dirty="0">
              <a:latin typeface="TT Norms"/>
              <a:ea typeface="TT Norms"/>
              <a:cs typeface="TT Norms"/>
              <a:sym typeface="TT Norms"/>
            </a:endParaRPr>
          </a:p>
        </p:txBody>
      </p:sp>
      <p:pic>
        <p:nvPicPr>
          <p:cNvPr id="2" name="Picture 1" descr="A red and white logo&#10;&#10;Description automatically generated">
            <a:extLst>
              <a:ext uri="{FF2B5EF4-FFF2-40B4-BE49-F238E27FC236}">
                <a16:creationId xmlns:a16="http://schemas.microsoft.com/office/drawing/2014/main" id="{207F537C-390D-1135-F136-1B29ED1CD0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76500" cy="2476500"/>
          </a:xfrm>
          <a:prstGeom prst="rect">
            <a:avLst/>
          </a:prstGeom>
        </p:spPr>
      </p:pic>
      <p:pic>
        <p:nvPicPr>
          <p:cNvPr id="5" name="Picture 4" descr="A logo with a crown and a crown in a circle&#10;&#10;Description automatically generated">
            <a:extLst>
              <a:ext uri="{FF2B5EF4-FFF2-40B4-BE49-F238E27FC236}">
                <a16:creationId xmlns:a16="http://schemas.microsoft.com/office/drawing/2014/main" id="{DD0BD113-F3A6-9F87-BE5B-E010208DEEB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15518" y="0"/>
            <a:ext cx="2672481" cy="24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7488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3E2991-802C-BBF3-C61B-2DE46154AE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>
            <a:extLst>
              <a:ext uri="{FF2B5EF4-FFF2-40B4-BE49-F238E27FC236}">
                <a16:creationId xmlns:a16="http://schemas.microsoft.com/office/drawing/2014/main" id="{0D3C7655-987A-42AB-BFFD-43FB4B7ADD16}"/>
              </a:ext>
            </a:extLst>
          </p:cNvPr>
          <p:cNvSpPr txBox="1"/>
          <p:nvPr/>
        </p:nvSpPr>
        <p:spPr>
          <a:xfrm>
            <a:off x="6096000" y="723900"/>
            <a:ext cx="5011776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latin typeface="TT Norms"/>
                <a:ea typeface="TT Norms"/>
                <a:cs typeface="TT Norms"/>
                <a:sym typeface="TT Norms"/>
              </a:rPr>
              <a:t>Abstract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699CF9-4C94-317F-D977-A304CBA04672}"/>
              </a:ext>
            </a:extLst>
          </p:cNvPr>
          <p:cNvSpPr txBox="1"/>
          <p:nvPr/>
        </p:nvSpPr>
        <p:spPr>
          <a:xfrm>
            <a:off x="1752600" y="2247900"/>
            <a:ext cx="14782800" cy="6131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225"/>
              </a:spcBef>
            </a:pPr>
            <a:r>
              <a:rPr lang="en-US" sz="2993" dirty="0">
                <a:latin typeface="TT Norms"/>
              </a:rPr>
              <a:t> The rapid growth in data availability and computational needs has presented challenges for traditional algorithms like k-Nearest Neighbors (KNN), especially in large-scale data applications. KNN, known for its simplicity and effectiveness in classification tasks, struggles to scale due to its computational and memory-intensive nature.</a:t>
            </a:r>
            <a:endParaRPr lang="en-IN" sz="2993" dirty="0">
              <a:latin typeface="TT Norms"/>
            </a:endParaRPr>
          </a:p>
          <a:p>
            <a:pPr>
              <a:lnSpc>
                <a:spcPct val="105000"/>
              </a:lnSpc>
            </a:pPr>
            <a:r>
              <a:rPr lang="en-US" sz="2993" dirty="0">
                <a:latin typeface="TT Norms"/>
              </a:rPr>
              <a:t> </a:t>
            </a:r>
            <a:endParaRPr lang="en-IN" sz="2993" dirty="0">
              <a:latin typeface="TT Norms"/>
            </a:endParaRPr>
          </a:p>
          <a:p>
            <a:pPr>
              <a:lnSpc>
                <a:spcPct val="105000"/>
              </a:lnSpc>
            </a:pPr>
            <a:r>
              <a:rPr lang="en-US" sz="2993" dirty="0">
                <a:latin typeface="TT Norms"/>
              </a:rPr>
              <a:t>This project addresses these limitations by leveraging Ray, a high-performance distributed computing framework, to implement a scalable and efficient distributed KNN algorithm. Ray’s ability to handle complex and parallel workloads enables significant improvements in both speed and scalability, making the distributed KNN a viable solution for big data challenges.</a:t>
            </a:r>
            <a:endParaRPr lang="en-IN" sz="2993" dirty="0">
              <a:latin typeface="TT Norms"/>
            </a:endParaRPr>
          </a:p>
          <a:p>
            <a:pPr>
              <a:lnSpc>
                <a:spcPct val="105000"/>
              </a:lnSpc>
            </a:pPr>
            <a:r>
              <a:rPr lang="en-US" sz="2993" dirty="0">
                <a:latin typeface="TT Norms"/>
              </a:rPr>
              <a:t> </a:t>
            </a:r>
            <a:endParaRPr lang="en-IN" sz="2993" dirty="0">
              <a:latin typeface="TT Norms"/>
            </a:endParaRPr>
          </a:p>
          <a:p>
            <a:pPr>
              <a:lnSpc>
                <a:spcPct val="105000"/>
              </a:lnSpc>
            </a:pPr>
            <a:r>
              <a:rPr lang="en-US" sz="2200" dirty="0">
                <a:effectLst/>
                <a:latin typeface="TT Norms" panose="020B0604020202020204" charset="0"/>
                <a:ea typeface="LM Roman 12"/>
                <a:cs typeface="LM Roman 12"/>
              </a:rPr>
              <a:t> </a:t>
            </a:r>
            <a:endParaRPr lang="en-IN" sz="2200" dirty="0">
              <a:effectLst/>
              <a:latin typeface="TT Norms" panose="020B0604020202020204" charset="0"/>
              <a:ea typeface="LM Roman 12"/>
              <a:cs typeface="LM Roman 12"/>
            </a:endParaRPr>
          </a:p>
        </p:txBody>
      </p:sp>
      <p:pic>
        <p:nvPicPr>
          <p:cNvPr id="2" name="Picture 1" descr="A red and white logo&#10;&#10;Description automatically generated">
            <a:extLst>
              <a:ext uri="{FF2B5EF4-FFF2-40B4-BE49-F238E27FC236}">
                <a16:creationId xmlns:a16="http://schemas.microsoft.com/office/drawing/2014/main" id="{88A70421-4095-B07B-4BED-E480F522BF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76500" cy="2476500"/>
          </a:xfrm>
          <a:prstGeom prst="rect">
            <a:avLst/>
          </a:prstGeom>
        </p:spPr>
      </p:pic>
      <p:pic>
        <p:nvPicPr>
          <p:cNvPr id="3" name="Picture 2" descr="A logo with a crown and a crown in a circle&#10;&#10;Description automatically generated">
            <a:extLst>
              <a:ext uri="{FF2B5EF4-FFF2-40B4-BE49-F238E27FC236}">
                <a16:creationId xmlns:a16="http://schemas.microsoft.com/office/drawing/2014/main" id="{C48D2318-7329-6FE0-863F-5C915BFA88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15518" y="0"/>
            <a:ext cx="2672481" cy="24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165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1"/>
          <p:cNvSpPr txBox="1"/>
          <p:nvPr/>
        </p:nvSpPr>
        <p:spPr>
          <a:xfrm>
            <a:off x="3086350" y="3908778"/>
            <a:ext cx="12115299" cy="22501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182"/>
              </a:lnSpc>
            </a:pPr>
            <a:r>
              <a:rPr lang="en-US" sz="12987" b="1" dirty="0">
                <a:latin typeface="TT Norms Bold"/>
                <a:ea typeface="TT Norms Bold"/>
                <a:cs typeface="TT Norms Bold"/>
                <a:sym typeface="TT Norms Bold"/>
              </a:rPr>
              <a:t>THANK YOU</a:t>
            </a:r>
          </a:p>
        </p:txBody>
      </p:sp>
      <p:pic>
        <p:nvPicPr>
          <p:cNvPr id="2" name="Picture 1" descr="A red and white logo&#10;&#10;Description automatically generated">
            <a:extLst>
              <a:ext uri="{FF2B5EF4-FFF2-40B4-BE49-F238E27FC236}">
                <a16:creationId xmlns:a16="http://schemas.microsoft.com/office/drawing/2014/main" id="{88D3AEEC-6F2B-C571-C2B4-F3DAAD92FF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76500" cy="2476500"/>
          </a:xfrm>
          <a:prstGeom prst="rect">
            <a:avLst/>
          </a:prstGeom>
        </p:spPr>
      </p:pic>
      <p:pic>
        <p:nvPicPr>
          <p:cNvPr id="3" name="Picture 2" descr="A logo with a crown and a crown in a circle&#10;&#10;Description automatically generated">
            <a:extLst>
              <a:ext uri="{FF2B5EF4-FFF2-40B4-BE49-F238E27FC236}">
                <a16:creationId xmlns:a16="http://schemas.microsoft.com/office/drawing/2014/main" id="{789E2BF5-5E11-FAA8-CDE9-4A79860A20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15518" y="0"/>
            <a:ext cx="2672481" cy="24765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3200400" y="495300"/>
            <a:ext cx="7627056" cy="103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dirty="0">
                <a:latin typeface="TT Norms"/>
                <a:ea typeface="TT Norms"/>
                <a:cs typeface="TT Norms"/>
                <a:sym typeface="TT Norms"/>
              </a:rPr>
              <a:t>Introduction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752600" y="2324100"/>
            <a:ext cx="15080246" cy="76908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191"/>
              </a:lnSpc>
            </a:pPr>
            <a:r>
              <a:rPr lang="en-US" sz="2993" dirty="0">
                <a:latin typeface="TT Norms"/>
                <a:ea typeface="TT Norms"/>
                <a:cs typeface="TT Norms"/>
                <a:sym typeface="TT Norms"/>
              </a:rPr>
              <a:t>The exponential rise in data generation demands efficient computational methods for processing large-scale datasets. Distributed computing has become essential for handling these challenges by leveraging multiple processors for task execution.</a:t>
            </a:r>
          </a:p>
          <a:p>
            <a:pPr algn="l">
              <a:lnSpc>
                <a:spcPts val="4191"/>
              </a:lnSpc>
            </a:pPr>
            <a:r>
              <a:rPr lang="en-US" sz="2993" dirty="0">
                <a:latin typeface="TT Norms"/>
                <a:ea typeface="TT Norms"/>
                <a:cs typeface="TT Norms"/>
                <a:sym typeface="TT Norms"/>
              </a:rPr>
              <a:t>This project focuses on optimizing the K-Nearest Neighbors (KNN) algorithm, a simple yet computationally intensive machine learning technique, using the Ray framework. Ray’s distributed capabilities enable parallel processing, significantly improving KNN’s performance on large datasets while maintaining accuracy.</a:t>
            </a:r>
          </a:p>
          <a:p>
            <a:pPr algn="l">
              <a:lnSpc>
                <a:spcPts val="4191"/>
              </a:lnSpc>
            </a:pPr>
            <a:r>
              <a:rPr lang="en-US" sz="2993" dirty="0">
                <a:latin typeface="TT Norms"/>
                <a:ea typeface="TT Norms"/>
                <a:cs typeface="TT Norms"/>
                <a:sym typeface="TT Norms"/>
              </a:rPr>
              <a:t>Key objectives include:</a:t>
            </a:r>
          </a:p>
          <a:p>
            <a:pPr marL="646342" lvl="1" indent="-323171" algn="l">
              <a:lnSpc>
                <a:spcPts val="4191"/>
              </a:lnSpc>
              <a:buAutoNum type="arabicPeriod"/>
            </a:pPr>
            <a:r>
              <a:rPr lang="en-US" sz="2993" dirty="0">
                <a:latin typeface="TT Norms"/>
                <a:ea typeface="TT Norms"/>
                <a:cs typeface="TT Norms"/>
                <a:sym typeface="TT Norms"/>
              </a:rPr>
              <a:t>Understanding KNN’s computational challenges.</a:t>
            </a:r>
          </a:p>
          <a:p>
            <a:pPr marL="646342" lvl="1" indent="-323171" algn="l">
              <a:lnSpc>
                <a:spcPts val="4191"/>
              </a:lnSpc>
              <a:buAutoNum type="arabicPeriod"/>
            </a:pPr>
            <a:r>
              <a:rPr lang="en-US" sz="2993" dirty="0">
                <a:latin typeface="TT Norms"/>
                <a:ea typeface="TT Norms"/>
                <a:cs typeface="TT Norms"/>
                <a:sym typeface="TT Norms"/>
              </a:rPr>
              <a:t>Exploring Ray’s architecture and scalability.</a:t>
            </a:r>
          </a:p>
          <a:p>
            <a:pPr marL="646342" lvl="1" indent="-323171" algn="l">
              <a:lnSpc>
                <a:spcPts val="4191"/>
              </a:lnSpc>
              <a:buAutoNum type="arabicPeriod"/>
            </a:pPr>
            <a:r>
              <a:rPr lang="en-US" sz="2993" dirty="0">
                <a:latin typeface="TT Norms"/>
                <a:ea typeface="TT Norms"/>
                <a:cs typeface="TT Norms"/>
                <a:sym typeface="TT Norms"/>
              </a:rPr>
              <a:t>Demonstrating KNN’s parallel implementation using Ray.</a:t>
            </a:r>
          </a:p>
          <a:p>
            <a:pPr algn="l">
              <a:lnSpc>
                <a:spcPts val="4191"/>
              </a:lnSpc>
            </a:pPr>
            <a:r>
              <a:rPr lang="en-US" sz="2993" dirty="0">
                <a:latin typeface="TT Norms"/>
                <a:ea typeface="TT Norms"/>
                <a:cs typeface="TT Norms"/>
                <a:sym typeface="TT Norms"/>
              </a:rPr>
              <a:t>This work exemplifies the role of distributed frameworks in advancing scalable machine learning solutions.</a:t>
            </a:r>
          </a:p>
          <a:p>
            <a:pPr algn="l">
              <a:lnSpc>
                <a:spcPts val="4051"/>
              </a:lnSpc>
            </a:pPr>
            <a:endParaRPr lang="en-US" sz="2993" dirty="0">
              <a:latin typeface="TT Norms"/>
              <a:ea typeface="TT Norms"/>
              <a:cs typeface="TT Norms"/>
              <a:sym typeface="TT Norms"/>
            </a:endParaRPr>
          </a:p>
          <a:p>
            <a:pPr algn="l">
              <a:lnSpc>
                <a:spcPts val="524"/>
              </a:lnSpc>
            </a:pPr>
            <a:endParaRPr lang="en-US" sz="2993" dirty="0">
              <a:latin typeface="TT Norms"/>
              <a:ea typeface="TT Norms"/>
              <a:cs typeface="TT Norms"/>
              <a:sym typeface="TT Norms"/>
            </a:endParaRPr>
          </a:p>
        </p:txBody>
      </p:sp>
      <p:pic>
        <p:nvPicPr>
          <p:cNvPr id="2" name="Picture 1" descr="A red and white logo&#10;&#10;Description automatically generated">
            <a:extLst>
              <a:ext uri="{FF2B5EF4-FFF2-40B4-BE49-F238E27FC236}">
                <a16:creationId xmlns:a16="http://schemas.microsoft.com/office/drawing/2014/main" id="{72E79E68-466E-19CB-6A35-0BEC86299E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76500" cy="2476500"/>
          </a:xfrm>
          <a:prstGeom prst="rect">
            <a:avLst/>
          </a:prstGeom>
        </p:spPr>
      </p:pic>
      <p:pic>
        <p:nvPicPr>
          <p:cNvPr id="4" name="Picture 3" descr="A logo with a crown and a crown in a circle&#10;&#10;Description automatically generated">
            <a:extLst>
              <a:ext uri="{FF2B5EF4-FFF2-40B4-BE49-F238E27FC236}">
                <a16:creationId xmlns:a16="http://schemas.microsoft.com/office/drawing/2014/main" id="{C6177347-A781-FB7C-970F-7B0492BF7B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15518" y="0"/>
            <a:ext cx="2672481" cy="24765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>
            <a:off x="685800" y="2476500"/>
            <a:ext cx="16687800" cy="7315199"/>
          </a:xfrm>
          <a:custGeom>
            <a:avLst/>
            <a:gdLst/>
            <a:ahLst/>
            <a:cxnLst/>
            <a:rect l="l" t="t" r="r" b="b"/>
            <a:pathLst>
              <a:path w="13173063" h="7412429">
                <a:moveTo>
                  <a:pt x="0" y="0"/>
                </a:moveTo>
                <a:lnTo>
                  <a:pt x="13173064" y="0"/>
                </a:lnTo>
                <a:lnTo>
                  <a:pt x="13173064" y="7412429"/>
                </a:lnTo>
                <a:lnTo>
                  <a:pt x="0" y="741242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pic>
        <p:nvPicPr>
          <p:cNvPr id="2" name="Picture 1" descr="A red and white logo&#10;&#10;Description automatically generated">
            <a:extLst>
              <a:ext uri="{FF2B5EF4-FFF2-40B4-BE49-F238E27FC236}">
                <a16:creationId xmlns:a16="http://schemas.microsoft.com/office/drawing/2014/main" id="{7AA3D2C7-DAD1-461F-BD75-FC1436E882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76500" cy="2476500"/>
          </a:xfrm>
          <a:prstGeom prst="rect">
            <a:avLst/>
          </a:prstGeom>
        </p:spPr>
      </p:pic>
      <p:pic>
        <p:nvPicPr>
          <p:cNvPr id="3" name="Picture 2" descr="A logo with a crown and a crown in a circle&#10;&#10;Description automatically generated">
            <a:extLst>
              <a:ext uri="{FF2B5EF4-FFF2-40B4-BE49-F238E27FC236}">
                <a16:creationId xmlns:a16="http://schemas.microsoft.com/office/drawing/2014/main" id="{A9661484-5E39-C894-527F-986429FF10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15518" y="0"/>
            <a:ext cx="2672481" cy="24765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335454-8CEE-D437-6D96-CEF9AF0E46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>
            <a:extLst>
              <a:ext uri="{FF2B5EF4-FFF2-40B4-BE49-F238E27FC236}">
                <a16:creationId xmlns:a16="http://schemas.microsoft.com/office/drawing/2014/main" id="{39D1CA55-2120-85CD-B6FE-C83E8F224C6C}"/>
              </a:ext>
            </a:extLst>
          </p:cNvPr>
          <p:cNvSpPr txBox="1"/>
          <p:nvPr/>
        </p:nvSpPr>
        <p:spPr>
          <a:xfrm>
            <a:off x="2199067" y="342900"/>
            <a:ext cx="7627056" cy="103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dirty="0">
                <a:latin typeface="TT Norms"/>
                <a:ea typeface="TT Norms"/>
                <a:cs typeface="TT Norms"/>
                <a:sym typeface="TT Norms"/>
              </a:rPr>
              <a:t>Technology Stack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6915503F-B3FE-0F6F-A9C2-F9572C1F2DFC}"/>
              </a:ext>
            </a:extLst>
          </p:cNvPr>
          <p:cNvSpPr txBox="1"/>
          <p:nvPr/>
        </p:nvSpPr>
        <p:spPr>
          <a:xfrm>
            <a:off x="2476500" y="1562100"/>
            <a:ext cx="15080246" cy="93195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191"/>
              </a:lnSpc>
              <a:buFont typeface="Arial" panose="020B0604020202020204" pitchFamily="34" charset="0"/>
              <a:buChar char="•"/>
            </a:pPr>
            <a:r>
              <a:rPr lang="en-US" sz="2993" b="1" dirty="0">
                <a:latin typeface="TT Norms"/>
                <a:ea typeface="TT Norms"/>
                <a:cs typeface="TT Norms"/>
                <a:sym typeface="TT Norms"/>
              </a:rPr>
              <a:t>Programming language</a:t>
            </a:r>
            <a:r>
              <a:rPr lang="en-US" sz="2993" dirty="0">
                <a:latin typeface="TT Norms"/>
                <a:ea typeface="TT Norms"/>
                <a:cs typeface="TT Norms"/>
                <a:sym typeface="TT Norms"/>
              </a:rPr>
              <a:t>: Python</a:t>
            </a:r>
          </a:p>
          <a:p>
            <a:pPr marL="457200" indent="-457200" algn="l">
              <a:lnSpc>
                <a:spcPts val="4191"/>
              </a:lnSpc>
              <a:buFont typeface="Arial" panose="020B0604020202020204" pitchFamily="34" charset="0"/>
              <a:buChar char="•"/>
            </a:pPr>
            <a:r>
              <a:rPr lang="en-US" sz="2993" b="1" dirty="0">
                <a:latin typeface="TT Norms"/>
                <a:ea typeface="TT Norms"/>
                <a:cs typeface="TT Norms"/>
                <a:sym typeface="TT Norms"/>
              </a:rPr>
              <a:t>Framework</a:t>
            </a:r>
            <a:r>
              <a:rPr lang="en-US" sz="2993" dirty="0">
                <a:latin typeface="TT Norms"/>
                <a:ea typeface="TT Norms"/>
                <a:cs typeface="TT Norms"/>
                <a:sym typeface="TT Norms"/>
              </a:rPr>
              <a:t>: Ray</a:t>
            </a:r>
          </a:p>
          <a:p>
            <a:pPr marL="457200" indent="-457200" algn="l">
              <a:lnSpc>
                <a:spcPts val="4191"/>
              </a:lnSpc>
              <a:buFont typeface="Arial" panose="020B0604020202020204" pitchFamily="34" charset="0"/>
              <a:buChar char="•"/>
            </a:pPr>
            <a:r>
              <a:rPr lang="en-US" sz="2993" b="1" dirty="0">
                <a:latin typeface="TT Norms"/>
                <a:ea typeface="TT Norms"/>
                <a:cs typeface="TT Norms"/>
                <a:sym typeface="TT Norms"/>
              </a:rPr>
              <a:t>Libraries</a:t>
            </a:r>
            <a:r>
              <a:rPr lang="en-US" sz="2993" dirty="0">
                <a:latin typeface="TT Norms"/>
                <a:ea typeface="TT Norms"/>
                <a:cs typeface="TT Norms"/>
                <a:sym typeface="TT Norms"/>
              </a:rPr>
              <a:t>: NumPy, pandas, </a:t>
            </a:r>
            <a:r>
              <a:rPr lang="en-US" sz="2993" dirty="0" err="1">
                <a:latin typeface="TT Norms"/>
                <a:ea typeface="TT Norms"/>
                <a:cs typeface="TT Norms"/>
                <a:sym typeface="TT Norms"/>
              </a:rPr>
              <a:t>Scipy</a:t>
            </a:r>
            <a:r>
              <a:rPr lang="en-US" sz="2993" dirty="0">
                <a:latin typeface="TT Norms"/>
                <a:ea typeface="TT Norms"/>
                <a:cs typeface="TT Norms"/>
                <a:sym typeface="TT Norms"/>
              </a:rPr>
              <a:t>, scikit-learn, Ray …., and time</a:t>
            </a:r>
          </a:p>
          <a:p>
            <a:pPr marL="457200" indent="-457200" algn="l">
              <a:lnSpc>
                <a:spcPts val="4191"/>
              </a:lnSpc>
              <a:buFont typeface="Arial" panose="020B0604020202020204" pitchFamily="34" charset="0"/>
              <a:buChar char="•"/>
            </a:pPr>
            <a:r>
              <a:rPr lang="en-US" sz="2993" b="1" dirty="0">
                <a:latin typeface="TT Norms"/>
                <a:ea typeface="TT Norms"/>
                <a:cs typeface="TT Norms"/>
                <a:sym typeface="TT Norms"/>
              </a:rPr>
              <a:t>GPU details</a:t>
            </a:r>
            <a:r>
              <a:rPr lang="en-US" sz="2993" dirty="0">
                <a:latin typeface="TT Norms"/>
                <a:ea typeface="TT Norms"/>
                <a:cs typeface="TT Norms"/>
                <a:sym typeface="TT Norms"/>
              </a:rPr>
              <a:t>: </a:t>
            </a:r>
          </a:p>
          <a:p>
            <a:pPr algn="l">
              <a:lnSpc>
                <a:spcPts val="4191"/>
              </a:lnSpc>
            </a:pPr>
            <a:r>
              <a:rPr lang="en-US" sz="2993" dirty="0">
                <a:latin typeface="TT Norms"/>
                <a:ea typeface="TT Norms"/>
                <a:cs typeface="TT Norms"/>
                <a:sym typeface="TT Norms"/>
              </a:rPr>
              <a:t>                  -</a:t>
            </a:r>
            <a:r>
              <a:rPr lang="en-US" sz="2993" u="sng" dirty="0">
                <a:latin typeface="TT Norms"/>
                <a:ea typeface="TT Norms"/>
                <a:cs typeface="TT Norms"/>
                <a:sym typeface="TT Norms"/>
              </a:rPr>
              <a:t>Model and Make</a:t>
            </a:r>
            <a:r>
              <a:rPr lang="en-US" sz="2993" dirty="0">
                <a:latin typeface="TT Norms"/>
                <a:ea typeface="TT Norms"/>
                <a:cs typeface="TT Norms"/>
                <a:sym typeface="TT Norms"/>
              </a:rPr>
              <a:t>: NVIDIA GeForce MX250</a:t>
            </a:r>
          </a:p>
          <a:p>
            <a:pPr algn="l">
              <a:lnSpc>
                <a:spcPts val="4191"/>
              </a:lnSpc>
            </a:pPr>
            <a:r>
              <a:rPr lang="en-US" sz="2993" dirty="0">
                <a:latin typeface="TT Norms"/>
                <a:ea typeface="TT Norms"/>
                <a:cs typeface="TT Norms"/>
                <a:sym typeface="TT Norms"/>
              </a:rPr>
              <a:t>	       -</a:t>
            </a:r>
            <a:r>
              <a:rPr lang="en-US" sz="2993" u="sng" dirty="0">
                <a:latin typeface="TT Norms"/>
                <a:ea typeface="TT Norms"/>
                <a:cs typeface="TT Norms"/>
                <a:sym typeface="TT Norms"/>
              </a:rPr>
              <a:t>Memory Size</a:t>
            </a:r>
            <a:r>
              <a:rPr lang="en-US" sz="2993" dirty="0">
                <a:latin typeface="TT Norms"/>
                <a:ea typeface="TT Norms"/>
                <a:cs typeface="TT Norms"/>
                <a:sym typeface="TT Norms"/>
              </a:rPr>
              <a:t>:  4GB</a:t>
            </a:r>
          </a:p>
          <a:p>
            <a:pPr algn="l">
              <a:lnSpc>
                <a:spcPts val="4191"/>
              </a:lnSpc>
            </a:pPr>
            <a:r>
              <a:rPr lang="en-US" sz="2993" dirty="0">
                <a:latin typeface="TT Norms"/>
                <a:ea typeface="TT Norms"/>
                <a:cs typeface="TT Norms"/>
                <a:sym typeface="TT Norms"/>
              </a:rPr>
              <a:t>                   -</a:t>
            </a:r>
            <a:r>
              <a:rPr lang="en-US" sz="2993" u="sng" dirty="0">
                <a:latin typeface="TT Norms"/>
                <a:ea typeface="TT Norms"/>
                <a:cs typeface="TT Norms"/>
                <a:sym typeface="TT Norms"/>
              </a:rPr>
              <a:t>Software</a:t>
            </a:r>
            <a:r>
              <a:rPr lang="en-US" sz="2993" dirty="0">
                <a:latin typeface="TT Norms"/>
                <a:ea typeface="TT Norms"/>
                <a:cs typeface="TT Norms"/>
                <a:sym typeface="TT Norms"/>
              </a:rPr>
              <a:t>: Python version: 3.10.9</a:t>
            </a:r>
          </a:p>
          <a:p>
            <a:pPr marL="457200" indent="-457200" algn="l">
              <a:lnSpc>
                <a:spcPts val="4191"/>
              </a:lnSpc>
              <a:buFont typeface="Arial" panose="020B0604020202020204" pitchFamily="34" charset="0"/>
              <a:buChar char="•"/>
            </a:pPr>
            <a:r>
              <a:rPr lang="en-US" sz="2993" b="1" dirty="0">
                <a:latin typeface="TT Norms"/>
                <a:ea typeface="TT Norms"/>
                <a:cs typeface="TT Norms"/>
                <a:sym typeface="TT Norms"/>
              </a:rPr>
              <a:t>Memory(RAM):</a:t>
            </a:r>
          </a:p>
          <a:p>
            <a:pPr algn="l">
              <a:lnSpc>
                <a:spcPts val="4191"/>
              </a:lnSpc>
            </a:pPr>
            <a:r>
              <a:rPr lang="en-US" sz="2993" dirty="0">
                <a:latin typeface="TT Norms"/>
                <a:ea typeface="TT Norms"/>
                <a:cs typeface="TT Norms"/>
                <a:sym typeface="TT Norms"/>
              </a:rPr>
              <a:t>                  -</a:t>
            </a:r>
            <a:r>
              <a:rPr lang="en-US" sz="2993" u="sng" dirty="0">
                <a:latin typeface="TT Norms"/>
                <a:ea typeface="TT Norms"/>
                <a:cs typeface="TT Norms"/>
                <a:sym typeface="TT Norms"/>
              </a:rPr>
              <a:t>Size</a:t>
            </a:r>
            <a:r>
              <a:rPr lang="en-US" sz="2993" dirty="0">
                <a:latin typeface="TT Norms"/>
                <a:ea typeface="TT Norms"/>
                <a:cs typeface="TT Norms"/>
                <a:sym typeface="TT Norms"/>
              </a:rPr>
              <a:t>: 8 GB</a:t>
            </a:r>
          </a:p>
          <a:p>
            <a:pPr algn="l">
              <a:lnSpc>
                <a:spcPts val="4191"/>
              </a:lnSpc>
            </a:pPr>
            <a:r>
              <a:rPr lang="en-US" sz="2993" dirty="0">
                <a:latin typeface="TT Norms"/>
                <a:ea typeface="TT Norms"/>
                <a:cs typeface="TT Norms"/>
                <a:sym typeface="TT Norms"/>
              </a:rPr>
              <a:t>                  -</a:t>
            </a:r>
            <a:r>
              <a:rPr lang="en-US" sz="2993" u="sng" dirty="0">
                <a:latin typeface="TT Norms"/>
                <a:ea typeface="TT Norms"/>
                <a:cs typeface="TT Norms"/>
                <a:sym typeface="TT Norms"/>
              </a:rPr>
              <a:t>Type and Speed</a:t>
            </a:r>
            <a:r>
              <a:rPr lang="en-US" sz="2993" dirty="0">
                <a:latin typeface="TT Norms"/>
                <a:ea typeface="TT Norms"/>
                <a:cs typeface="TT Norms"/>
                <a:sym typeface="TT Norms"/>
              </a:rPr>
              <a:t>: DDR4 2400 MHz</a:t>
            </a:r>
          </a:p>
          <a:p>
            <a:pPr algn="l">
              <a:lnSpc>
                <a:spcPts val="4191"/>
              </a:lnSpc>
            </a:pPr>
            <a:endParaRPr lang="en-US" sz="2993" dirty="0">
              <a:latin typeface="TT Norms"/>
              <a:ea typeface="TT Norms"/>
              <a:cs typeface="TT Norms"/>
              <a:sym typeface="TT Norms"/>
            </a:endParaRPr>
          </a:p>
          <a:p>
            <a:pPr marL="457200" indent="-457200" algn="l">
              <a:lnSpc>
                <a:spcPts val="4191"/>
              </a:lnSpc>
              <a:buFont typeface="Arial" panose="020B0604020202020204" pitchFamily="34" charset="0"/>
              <a:buChar char="•"/>
            </a:pPr>
            <a:r>
              <a:rPr lang="en-US" sz="2993" b="1" dirty="0">
                <a:latin typeface="TT Norms"/>
                <a:ea typeface="TT Norms"/>
                <a:cs typeface="TT Norms"/>
                <a:sym typeface="TT Norms"/>
              </a:rPr>
              <a:t>Processor(CPU):</a:t>
            </a:r>
          </a:p>
          <a:p>
            <a:pPr algn="l">
              <a:lnSpc>
                <a:spcPts val="4191"/>
              </a:lnSpc>
            </a:pPr>
            <a:r>
              <a:rPr lang="en-US" sz="2993" dirty="0">
                <a:latin typeface="TT Norms"/>
                <a:ea typeface="TT Norms"/>
                <a:cs typeface="TT Norms"/>
                <a:sym typeface="TT Norms"/>
              </a:rPr>
              <a:t>                   -</a:t>
            </a:r>
            <a:r>
              <a:rPr lang="en-US" sz="2993" u="sng" dirty="0">
                <a:latin typeface="TT Norms"/>
                <a:ea typeface="TT Norms"/>
                <a:cs typeface="TT Norms"/>
                <a:sym typeface="TT Norms"/>
              </a:rPr>
              <a:t>Model and Make: </a:t>
            </a:r>
            <a:r>
              <a:rPr lang="en-US" sz="2993" dirty="0">
                <a:latin typeface="TT Norms"/>
                <a:ea typeface="TT Norms"/>
                <a:cs typeface="TT Norms"/>
                <a:sym typeface="TT Norms"/>
              </a:rPr>
              <a:t>Intel(R) Core(TM) i5-10210U CPU </a:t>
            </a:r>
          </a:p>
          <a:p>
            <a:pPr algn="l">
              <a:lnSpc>
                <a:spcPts val="4191"/>
              </a:lnSpc>
            </a:pPr>
            <a:r>
              <a:rPr lang="en-US" sz="2993" dirty="0">
                <a:latin typeface="TT Norms"/>
                <a:ea typeface="TT Norms"/>
                <a:cs typeface="TT Norms"/>
                <a:sym typeface="TT Norms"/>
              </a:rPr>
              <a:t>                    -</a:t>
            </a:r>
            <a:r>
              <a:rPr lang="en-US" sz="2993" u="sng" dirty="0">
                <a:latin typeface="TT Norms"/>
                <a:ea typeface="TT Norms"/>
                <a:cs typeface="TT Norms"/>
                <a:sym typeface="TT Norms"/>
              </a:rPr>
              <a:t>Number of Cores and Threads</a:t>
            </a:r>
            <a:r>
              <a:rPr lang="en-US" sz="2993" dirty="0">
                <a:latin typeface="TT Norms"/>
                <a:ea typeface="TT Norms"/>
                <a:cs typeface="TT Norms"/>
                <a:sym typeface="TT Norms"/>
              </a:rPr>
              <a:t>: 4 cores, 8 threads(logical processors)</a:t>
            </a:r>
          </a:p>
          <a:p>
            <a:pPr algn="l">
              <a:lnSpc>
                <a:spcPts val="4191"/>
              </a:lnSpc>
            </a:pPr>
            <a:r>
              <a:rPr lang="en-US" sz="2993" dirty="0">
                <a:latin typeface="TT Norms"/>
                <a:ea typeface="TT Norms"/>
                <a:cs typeface="TT Norms"/>
                <a:sym typeface="TT Norms"/>
              </a:rPr>
              <a:t>                    -</a:t>
            </a:r>
            <a:r>
              <a:rPr lang="en-US" sz="2993" u="sng" dirty="0">
                <a:latin typeface="TT Norms"/>
                <a:ea typeface="TT Norms"/>
                <a:cs typeface="TT Norms"/>
                <a:sym typeface="TT Norms"/>
              </a:rPr>
              <a:t>Clock Speed</a:t>
            </a:r>
            <a:r>
              <a:rPr lang="en-US" sz="2993" dirty="0">
                <a:latin typeface="TT Norms"/>
                <a:ea typeface="TT Norms"/>
                <a:cs typeface="TT Norms"/>
                <a:sym typeface="TT Norms"/>
              </a:rPr>
              <a:t>: 1.6o GHz base, 2.11 GHz boost</a:t>
            </a:r>
          </a:p>
          <a:p>
            <a:pPr marL="457200" indent="-457200" algn="l">
              <a:lnSpc>
                <a:spcPts val="4191"/>
              </a:lnSpc>
              <a:buFont typeface="Arial" panose="020B0604020202020204" pitchFamily="34" charset="0"/>
              <a:buChar char="•"/>
            </a:pPr>
            <a:endParaRPr lang="en-US" sz="2993" dirty="0">
              <a:latin typeface="TT Norms"/>
              <a:ea typeface="TT Norms"/>
              <a:cs typeface="TT Norms"/>
              <a:sym typeface="TT Norms"/>
            </a:endParaRPr>
          </a:p>
          <a:p>
            <a:pPr marL="457200" indent="-457200" algn="l">
              <a:lnSpc>
                <a:spcPts val="4191"/>
              </a:lnSpc>
              <a:buFont typeface="Arial" panose="020B0604020202020204" pitchFamily="34" charset="0"/>
              <a:buChar char="•"/>
            </a:pPr>
            <a:endParaRPr lang="en-US" sz="2993" dirty="0">
              <a:latin typeface="TT Norms"/>
              <a:ea typeface="TT Norms"/>
              <a:cs typeface="TT Norms"/>
              <a:sym typeface="TT Norms"/>
            </a:endParaRPr>
          </a:p>
          <a:p>
            <a:pPr marL="457200" indent="-457200" algn="l">
              <a:lnSpc>
                <a:spcPts val="524"/>
              </a:lnSpc>
              <a:buFont typeface="Arial" panose="020B0604020202020204" pitchFamily="34" charset="0"/>
              <a:buChar char="•"/>
            </a:pPr>
            <a:endParaRPr lang="en-US" sz="2993" dirty="0">
              <a:latin typeface="TT Norms"/>
              <a:ea typeface="TT Norms"/>
              <a:cs typeface="TT Norms"/>
              <a:sym typeface="TT Norms"/>
            </a:endParaRPr>
          </a:p>
        </p:txBody>
      </p:sp>
      <p:pic>
        <p:nvPicPr>
          <p:cNvPr id="2" name="Picture 1" descr="A red and white logo&#10;&#10;Description automatically generated">
            <a:extLst>
              <a:ext uri="{FF2B5EF4-FFF2-40B4-BE49-F238E27FC236}">
                <a16:creationId xmlns:a16="http://schemas.microsoft.com/office/drawing/2014/main" id="{41630CEE-66D0-5C08-073A-BA553A4C49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76500" cy="2476500"/>
          </a:xfrm>
          <a:prstGeom prst="rect">
            <a:avLst/>
          </a:prstGeom>
        </p:spPr>
      </p:pic>
      <p:pic>
        <p:nvPicPr>
          <p:cNvPr id="4" name="Picture 3" descr="A logo with a crown and a crown in a circle&#10;&#10;Description automatically generated">
            <a:extLst>
              <a:ext uri="{FF2B5EF4-FFF2-40B4-BE49-F238E27FC236}">
                <a16:creationId xmlns:a16="http://schemas.microsoft.com/office/drawing/2014/main" id="{15F51618-8471-99EE-54F0-E3BECAE127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15518" y="0"/>
            <a:ext cx="2672481" cy="24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0579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2057400" y="572669"/>
            <a:ext cx="7627056" cy="103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dirty="0">
                <a:latin typeface="TT Norms"/>
                <a:ea typeface="TT Norms"/>
                <a:cs typeface="TT Norms"/>
                <a:sym typeface="TT Norms"/>
              </a:rPr>
              <a:t>Problem Statement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828800" y="2500086"/>
            <a:ext cx="14904631" cy="71150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71"/>
              </a:lnSpc>
            </a:pPr>
            <a:r>
              <a:rPr lang="en-US" sz="3193" dirty="0">
                <a:latin typeface="TT Norms"/>
                <a:ea typeface="TT Norms"/>
                <a:cs typeface="TT Norms"/>
                <a:sym typeface="TT Norms"/>
              </a:rPr>
              <a:t>The k-Nearest Neighbors (</a:t>
            </a:r>
            <a:r>
              <a:rPr lang="en-US" sz="3193" dirty="0" err="1">
                <a:latin typeface="TT Norms"/>
                <a:ea typeface="TT Norms"/>
                <a:cs typeface="TT Norms"/>
                <a:sym typeface="TT Norms"/>
              </a:rPr>
              <a:t>kNN</a:t>
            </a:r>
            <a:r>
              <a:rPr lang="en-US" sz="3193" dirty="0">
                <a:latin typeface="TT Norms"/>
                <a:ea typeface="TT Norms"/>
                <a:cs typeface="TT Norms"/>
                <a:sym typeface="TT Norms"/>
              </a:rPr>
              <a:t>) algorithm is a cornerstone of machine learning, celebrated for its simplicity and accuracy. However, as dataset sizes and complexities grow, traditional </a:t>
            </a:r>
            <a:r>
              <a:rPr lang="en-US" sz="3193" dirty="0" err="1">
                <a:latin typeface="TT Norms"/>
                <a:ea typeface="TT Norms"/>
                <a:cs typeface="TT Norms"/>
                <a:sym typeface="TT Norms"/>
              </a:rPr>
              <a:t>kNN</a:t>
            </a:r>
            <a:r>
              <a:rPr lang="en-US" sz="3193" dirty="0">
                <a:latin typeface="TT Norms"/>
                <a:ea typeface="TT Norms"/>
                <a:cs typeface="TT Norms"/>
                <a:sym typeface="TT Norms"/>
              </a:rPr>
              <a:t> faces critical limitations:</a:t>
            </a:r>
          </a:p>
          <a:p>
            <a:pPr marL="689519" lvl="1" indent="-344759" algn="l">
              <a:lnSpc>
                <a:spcPts val="4471"/>
              </a:lnSpc>
              <a:buFont typeface="Arial"/>
              <a:buChar char="•"/>
            </a:pPr>
            <a:r>
              <a:rPr lang="en-US" sz="3193" dirty="0">
                <a:latin typeface="TT Norms"/>
                <a:ea typeface="TT Norms"/>
                <a:cs typeface="TT Norms"/>
                <a:sym typeface="TT Norms"/>
              </a:rPr>
              <a:t>Scalability Issues: Computational demands grow exponentially with dataset size.</a:t>
            </a:r>
          </a:p>
          <a:p>
            <a:pPr marL="689519" lvl="1" indent="-344759" algn="l">
              <a:lnSpc>
                <a:spcPts val="4471"/>
              </a:lnSpc>
              <a:buFont typeface="Arial"/>
              <a:buChar char="•"/>
            </a:pPr>
            <a:r>
              <a:rPr lang="en-US" sz="3193" dirty="0">
                <a:latin typeface="TT Norms"/>
                <a:ea typeface="TT Norms"/>
                <a:cs typeface="TT Norms"/>
                <a:sym typeface="TT Norms"/>
              </a:rPr>
              <a:t>Memory Overhead: Requires storing the entire training dataset in memory.</a:t>
            </a:r>
          </a:p>
          <a:p>
            <a:pPr marL="689519" lvl="1" indent="-344759" algn="l">
              <a:lnSpc>
                <a:spcPts val="4471"/>
              </a:lnSpc>
              <a:buFont typeface="Arial"/>
              <a:buChar char="•"/>
            </a:pPr>
            <a:r>
              <a:rPr lang="en-US" sz="3193" dirty="0">
                <a:latin typeface="TT Norms"/>
                <a:ea typeface="TT Norms"/>
                <a:cs typeface="TT Norms"/>
                <a:sym typeface="TT Norms"/>
              </a:rPr>
              <a:t>Inefficiency in High-Dimensional Data: Suffers from the "curse of dimensionality."</a:t>
            </a:r>
          </a:p>
          <a:p>
            <a:pPr algn="l">
              <a:lnSpc>
                <a:spcPts val="4471"/>
              </a:lnSpc>
            </a:pPr>
            <a:r>
              <a:rPr lang="en-US" sz="3193" dirty="0">
                <a:latin typeface="TT Norms"/>
                <a:ea typeface="TT Norms"/>
                <a:cs typeface="TT Norms"/>
                <a:sym typeface="TT Norms"/>
              </a:rPr>
              <a:t>This project addresses these challenges by implementing a distributed </a:t>
            </a:r>
            <a:r>
              <a:rPr lang="en-US" sz="3193" dirty="0" err="1">
                <a:latin typeface="TT Norms"/>
                <a:ea typeface="TT Norms"/>
                <a:cs typeface="TT Norms"/>
                <a:sym typeface="TT Norms"/>
              </a:rPr>
              <a:t>kNN</a:t>
            </a:r>
            <a:r>
              <a:rPr lang="en-US" sz="3193" dirty="0">
                <a:latin typeface="TT Norms"/>
                <a:ea typeface="TT Norms"/>
                <a:cs typeface="TT Norms"/>
                <a:sym typeface="TT Norms"/>
              </a:rPr>
              <a:t> algorithm using Ray, optimizing for speed and scalability in large-scale data processing.</a:t>
            </a:r>
          </a:p>
          <a:p>
            <a:pPr algn="l">
              <a:lnSpc>
                <a:spcPts val="4471"/>
              </a:lnSpc>
            </a:pPr>
            <a:endParaRPr lang="en-US" sz="3193" dirty="0">
              <a:latin typeface="TT Norms"/>
              <a:ea typeface="TT Norms"/>
              <a:cs typeface="TT Norms"/>
              <a:sym typeface="TT Norms"/>
            </a:endParaRPr>
          </a:p>
          <a:p>
            <a:pPr algn="l">
              <a:lnSpc>
                <a:spcPts val="732"/>
              </a:lnSpc>
            </a:pPr>
            <a:endParaRPr lang="en-US" sz="3193" dirty="0">
              <a:latin typeface="TT Norms"/>
              <a:ea typeface="TT Norms"/>
              <a:cs typeface="TT Norms"/>
              <a:sym typeface="TT Norms"/>
            </a:endParaRPr>
          </a:p>
        </p:txBody>
      </p:sp>
      <p:pic>
        <p:nvPicPr>
          <p:cNvPr id="2" name="Picture 1" descr="A red and white logo&#10;&#10;Description automatically generated">
            <a:extLst>
              <a:ext uri="{FF2B5EF4-FFF2-40B4-BE49-F238E27FC236}">
                <a16:creationId xmlns:a16="http://schemas.microsoft.com/office/drawing/2014/main" id="{77C9DB02-F842-D60F-CD57-C3E5274F4C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76500" cy="2476500"/>
          </a:xfrm>
          <a:prstGeom prst="rect">
            <a:avLst/>
          </a:prstGeom>
        </p:spPr>
      </p:pic>
      <p:pic>
        <p:nvPicPr>
          <p:cNvPr id="4" name="Picture 3" descr="A logo with a crown and a crown in a circle&#10;&#10;Description automatically generated">
            <a:extLst>
              <a:ext uri="{FF2B5EF4-FFF2-40B4-BE49-F238E27FC236}">
                <a16:creationId xmlns:a16="http://schemas.microsoft.com/office/drawing/2014/main" id="{94C38891-B45E-C52F-4B35-3973FF316F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15518" y="0"/>
            <a:ext cx="2672481" cy="24765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489A10-619F-3ACD-1760-AE51CAD29D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8CC1E94-6649-2A7C-47D7-342E87BEA783}"/>
              </a:ext>
            </a:extLst>
          </p:cNvPr>
          <p:cNvSpPr txBox="1"/>
          <p:nvPr/>
        </p:nvSpPr>
        <p:spPr>
          <a:xfrm>
            <a:off x="2209800" y="3848100"/>
            <a:ext cx="5715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6600" b="1" dirty="0"/>
              <a:t>About </a:t>
            </a:r>
            <a:r>
              <a:rPr lang="en-IN" sz="6600" b="1" dirty="0" err="1"/>
              <a:t>kNN</a:t>
            </a:r>
            <a:r>
              <a:rPr lang="en-IN" sz="6600" b="1" dirty="0"/>
              <a:t>?</a:t>
            </a:r>
          </a:p>
        </p:txBody>
      </p:sp>
      <p:sp>
        <p:nvSpPr>
          <p:cNvPr id="3" name="Freeform 6">
            <a:extLst>
              <a:ext uri="{FF2B5EF4-FFF2-40B4-BE49-F238E27FC236}">
                <a16:creationId xmlns:a16="http://schemas.microsoft.com/office/drawing/2014/main" id="{CD1C0065-5FF2-1C3E-CA67-958D2737CBC4}"/>
              </a:ext>
            </a:extLst>
          </p:cNvPr>
          <p:cNvSpPr/>
          <p:nvPr/>
        </p:nvSpPr>
        <p:spPr>
          <a:xfrm>
            <a:off x="8229600" y="1613037"/>
            <a:ext cx="7432404" cy="6686118"/>
          </a:xfrm>
          <a:custGeom>
            <a:avLst/>
            <a:gdLst/>
            <a:ahLst/>
            <a:cxnLst/>
            <a:rect l="l" t="t" r="r" b="b"/>
            <a:pathLst>
              <a:path w="5679804" h="4982481">
                <a:moveTo>
                  <a:pt x="0" y="0"/>
                </a:moveTo>
                <a:lnTo>
                  <a:pt x="5679803" y="0"/>
                </a:lnTo>
                <a:lnTo>
                  <a:pt x="5679803" y="4982481"/>
                </a:lnTo>
                <a:lnTo>
                  <a:pt x="0" y="49824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pic>
        <p:nvPicPr>
          <p:cNvPr id="4" name="Picture 3" descr="A red and white logo&#10;&#10;Description automatically generated">
            <a:extLst>
              <a:ext uri="{FF2B5EF4-FFF2-40B4-BE49-F238E27FC236}">
                <a16:creationId xmlns:a16="http://schemas.microsoft.com/office/drawing/2014/main" id="{A9D38EEC-0371-2CB1-8693-3C3A133809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76500" cy="2476500"/>
          </a:xfrm>
          <a:prstGeom prst="rect">
            <a:avLst/>
          </a:prstGeom>
        </p:spPr>
      </p:pic>
      <p:pic>
        <p:nvPicPr>
          <p:cNvPr id="5" name="Picture 4" descr="A logo with a crown and a crown in a circle&#10;&#10;Description automatically generated">
            <a:extLst>
              <a:ext uri="{FF2B5EF4-FFF2-40B4-BE49-F238E27FC236}">
                <a16:creationId xmlns:a16="http://schemas.microsoft.com/office/drawing/2014/main" id="{329FF861-2DDE-FA42-7152-DB8920065E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15518" y="0"/>
            <a:ext cx="2672481" cy="24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9068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01D1F8-D179-B6A5-0F68-AECEF79204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10">
            <a:extLst>
              <a:ext uri="{FF2B5EF4-FFF2-40B4-BE49-F238E27FC236}">
                <a16:creationId xmlns:a16="http://schemas.microsoft.com/office/drawing/2014/main" id="{175D7643-3820-BCE6-505E-37756FCD4371}"/>
              </a:ext>
            </a:extLst>
          </p:cNvPr>
          <p:cNvSpPr txBox="1"/>
          <p:nvPr/>
        </p:nvSpPr>
        <p:spPr>
          <a:xfrm>
            <a:off x="2373499" y="2193133"/>
            <a:ext cx="4448340" cy="30354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359"/>
              </a:lnSpc>
            </a:pPr>
            <a:r>
              <a:rPr lang="en-US" sz="2399" dirty="0">
                <a:latin typeface="TT Norms"/>
                <a:ea typeface="TT Norms"/>
                <a:cs typeface="TT Norms"/>
                <a:sym typeface="TT Norms"/>
              </a:rPr>
              <a:t>k-Nearest Neighbors (</a:t>
            </a:r>
            <a:r>
              <a:rPr lang="en-US" sz="2399" dirty="0" err="1">
                <a:latin typeface="TT Norms"/>
                <a:ea typeface="TT Norms"/>
                <a:cs typeface="TT Norms"/>
                <a:sym typeface="TT Norms"/>
              </a:rPr>
              <a:t>kNN</a:t>
            </a:r>
            <a:r>
              <a:rPr lang="en-US" sz="2399" dirty="0">
                <a:latin typeface="TT Norms"/>
                <a:ea typeface="TT Norms"/>
                <a:cs typeface="TT Norms"/>
                <a:sym typeface="TT Norms"/>
              </a:rPr>
              <a:t>) is a popular machine learning algorithm used for classification and regression tasks, where the goal is to predict an output based on the majority vote of a dataset’s nearest neighbors.</a:t>
            </a: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89684344-2779-C255-37A8-7C250FB7D394}"/>
              </a:ext>
            </a:extLst>
          </p:cNvPr>
          <p:cNvSpPr txBox="1"/>
          <p:nvPr/>
        </p:nvSpPr>
        <p:spPr>
          <a:xfrm>
            <a:off x="1788198" y="962255"/>
            <a:ext cx="6066903" cy="10579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47695" lvl="1" indent="-323848" algn="l">
              <a:lnSpc>
                <a:spcPts val="4199"/>
              </a:lnSpc>
              <a:buFont typeface="Arial"/>
              <a:buChar char="•"/>
            </a:pPr>
            <a:r>
              <a:rPr lang="en-US" sz="2999" b="1" dirty="0">
                <a:latin typeface="TT Norms Bold"/>
                <a:ea typeface="TT Norms Bold"/>
                <a:cs typeface="TT Norms Bold"/>
                <a:sym typeface="TT Norms Bold"/>
              </a:rPr>
              <a:t>What is k-Nearest Neighbors (</a:t>
            </a:r>
            <a:r>
              <a:rPr lang="en-US" sz="2999" b="1" dirty="0" err="1">
                <a:latin typeface="TT Norms Bold"/>
                <a:ea typeface="TT Norms Bold"/>
                <a:cs typeface="TT Norms Bold"/>
                <a:sym typeface="TT Norms Bold"/>
              </a:rPr>
              <a:t>kNN</a:t>
            </a:r>
            <a:r>
              <a:rPr lang="en-US" sz="2999" b="1" dirty="0">
                <a:latin typeface="TT Norms Bold"/>
                <a:ea typeface="TT Norms Bold"/>
                <a:cs typeface="TT Norms Bold"/>
                <a:sym typeface="TT Norms Bold"/>
              </a:rPr>
              <a:t>)?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DE3EF999-93D2-FCB2-F206-D2CDF890907B}"/>
              </a:ext>
            </a:extLst>
          </p:cNvPr>
          <p:cNvSpPr txBox="1"/>
          <p:nvPr/>
        </p:nvSpPr>
        <p:spPr>
          <a:xfrm>
            <a:off x="2209800" y="6098246"/>
            <a:ext cx="5223701" cy="3907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 dirty="0">
                <a:latin typeface="TT Norms"/>
                <a:ea typeface="TT Norms"/>
                <a:cs typeface="TT Norms"/>
                <a:sym typeface="TT Norms"/>
              </a:rPr>
              <a:t>Calculates the distance (e.g., Euclidean) between a query point and all training points.</a:t>
            </a:r>
          </a:p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 dirty="0">
                <a:latin typeface="TT Norms"/>
                <a:ea typeface="TT Norms"/>
                <a:cs typeface="TT Norms"/>
                <a:sym typeface="TT Norms"/>
              </a:rPr>
              <a:t>Selects the k nearest neighbors based on the smallest distances.</a:t>
            </a:r>
          </a:p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 dirty="0">
                <a:latin typeface="TT Norms"/>
                <a:ea typeface="TT Norms"/>
                <a:cs typeface="TT Norms"/>
                <a:sym typeface="TT Norms"/>
              </a:rPr>
              <a:t>Assigns the majority class (classification) or computes the average (regression).</a:t>
            </a:r>
          </a:p>
          <a:p>
            <a:pPr algn="l">
              <a:lnSpc>
                <a:spcPts val="3359"/>
              </a:lnSpc>
            </a:pPr>
            <a:endParaRPr lang="en-US" sz="2400" dirty="0">
              <a:latin typeface="TT Norms"/>
              <a:ea typeface="TT Norms"/>
              <a:cs typeface="TT Norms"/>
              <a:sym typeface="TT Norms"/>
            </a:endParaRP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EE01785A-003D-016D-2505-2B9F488009BA}"/>
              </a:ext>
            </a:extLst>
          </p:cNvPr>
          <p:cNvSpPr txBox="1"/>
          <p:nvPr/>
        </p:nvSpPr>
        <p:spPr>
          <a:xfrm>
            <a:off x="2049649" y="5392017"/>
            <a:ext cx="5096040" cy="5238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47700" lvl="1" indent="-323850" algn="just">
              <a:lnSpc>
                <a:spcPts val="4200"/>
              </a:lnSpc>
              <a:buFont typeface="Arial"/>
              <a:buChar char="•"/>
            </a:pPr>
            <a:r>
              <a:rPr lang="en-US" sz="3000" b="1" dirty="0">
                <a:latin typeface="TT Norms Bold"/>
                <a:ea typeface="TT Norms Bold"/>
                <a:cs typeface="TT Norms Bold"/>
                <a:sym typeface="TT Norms Bold"/>
              </a:rPr>
              <a:t>How it Works:)</a:t>
            </a:r>
          </a:p>
        </p:txBody>
      </p:sp>
      <p:pic>
        <p:nvPicPr>
          <p:cNvPr id="2" name="Picture 4" descr="KNN visualization in just 13 lines of code | by Deepthi A R | Towards Data  Science">
            <a:extLst>
              <a:ext uri="{FF2B5EF4-FFF2-40B4-BE49-F238E27FC236}">
                <a16:creationId xmlns:a16="http://schemas.microsoft.com/office/drawing/2014/main" id="{C5E4D0BD-49D1-7593-6DEE-22F4AB714C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1" y="1257300"/>
            <a:ext cx="7995518" cy="8030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red and white logo&#10;&#10;Description automatically generated">
            <a:extLst>
              <a:ext uri="{FF2B5EF4-FFF2-40B4-BE49-F238E27FC236}">
                <a16:creationId xmlns:a16="http://schemas.microsoft.com/office/drawing/2014/main" id="{DBDC2918-53A9-5610-1360-4849AC205C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76500" cy="2476500"/>
          </a:xfrm>
          <a:prstGeom prst="rect">
            <a:avLst/>
          </a:prstGeom>
        </p:spPr>
      </p:pic>
      <p:pic>
        <p:nvPicPr>
          <p:cNvPr id="4" name="Picture 3" descr="A logo with a crown and a crown in a circle&#10;&#10;Description automatically generated">
            <a:extLst>
              <a:ext uri="{FF2B5EF4-FFF2-40B4-BE49-F238E27FC236}">
                <a16:creationId xmlns:a16="http://schemas.microsoft.com/office/drawing/2014/main" id="{64C545B8-B8A6-B177-AF76-A2C99E170C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15518" y="0"/>
            <a:ext cx="2672481" cy="24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7909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218</TotalTime>
  <Words>2082</Words>
  <Application>Microsoft Office PowerPoint</Application>
  <PresentationFormat>Custom</PresentationFormat>
  <Paragraphs>271</Paragraphs>
  <Slides>30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42" baseType="lpstr">
      <vt:lpstr>TT Norms</vt:lpstr>
      <vt:lpstr>Calibri Light</vt:lpstr>
      <vt:lpstr>Arial Rounded MT Bold</vt:lpstr>
      <vt:lpstr>TT Norms Ultra-Bold</vt:lpstr>
      <vt:lpstr>TT Norms Bold</vt:lpstr>
      <vt:lpstr>Arial</vt:lpstr>
      <vt:lpstr>LM Roman 12</vt:lpstr>
      <vt:lpstr>TT Norms Bold Italics</vt:lpstr>
      <vt:lpstr>Symbol</vt:lpstr>
      <vt:lpstr>Times New Roman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Computers</dc:title>
  <dc:creator>Sakshi</dc:creator>
  <cp:lastModifiedBy>harshit agarwal</cp:lastModifiedBy>
  <cp:revision>7</cp:revision>
  <dcterms:created xsi:type="dcterms:W3CDTF">2006-08-16T00:00:00Z</dcterms:created>
  <dcterms:modified xsi:type="dcterms:W3CDTF">2024-12-09T20:13:35Z</dcterms:modified>
  <dc:identifier>DAGYy__43rQ</dc:identifier>
</cp:coreProperties>
</file>